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13A1D5-9E7B-45F8-87AB-4BF0060C4D84}">
  <a:tblStyle styleId="{5413A1D5-9E7B-45F8-87AB-4BF0060C4D8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9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8745fa04d_4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78745fa04d_4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8745fa04d_3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8745fa04d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78745fa04d_3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78745fa04d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78745fa04d_3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78745fa04d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8745fa04d_3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78745fa04d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8745fa04d_3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78745fa04d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8745fa04d_3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78745fa04d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8745fa04d_3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78745fa04d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8745fa04d_3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78745fa04d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8751927ec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8751927e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8745fa04d_4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78745fa04d_4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8745fa04d_4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78745fa04d_4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78745fa04d_4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78745fa04d_4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8745fa04d_4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78745fa04d_4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8745fa04d_4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278745fa04d_4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78745fa04d_4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78745fa04d_4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278745fa04d_4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78745fa04d_4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78745fa04d_4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78745fa04d_4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78745fa04d_4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8751927e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78751927ec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88476182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7884761823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884761823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788476182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ed5f116621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ed5f11662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cf95bf41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ecf95bf41b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ed5f116621_0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ed5f11662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788476182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27884761823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d7c09d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2ed7c09dd6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edc21d62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2edc21d627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edc21d62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edc21d6271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edc21d627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2edc21d6271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8745fa04d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78745fa04d_5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8751927e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8751927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8745fa04d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8745fa04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" name="Google Shape;15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&#10;文本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空白">
  <p:cSld name="1_空白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0" y="114300"/>
            <a:ext cx="5343525" cy="633412"/>
            <a:chOff x="0" y="209550"/>
            <a:chExt cx="5343525" cy="538162"/>
          </a:xfrm>
        </p:grpSpPr>
        <p:grpSp>
          <p:nvGrpSpPr>
            <p:cNvPr id="21" name="Google Shape;21;p3"/>
            <p:cNvGrpSpPr/>
            <p:nvPr/>
          </p:nvGrpSpPr>
          <p:grpSpPr>
            <a:xfrm>
              <a:off x="0" y="209550"/>
              <a:ext cx="1685924" cy="538162"/>
              <a:chOff x="0" y="323850"/>
              <a:chExt cx="658032" cy="423862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baseline="-25000" i="0" sz="1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rgbClr val="F1728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baseline="-25000" i="0" sz="1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rgbClr val="AE11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baseline="-25000" i="0" sz="1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baseline="-25000" i="0" sz="1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rgbClr val="AE11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baseline="-25000" i="0" sz="1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baseline="-25000" i="0" sz="1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28" name="Google Shape;28;p3"/>
            <p:cNvSpPr/>
            <p:nvPr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9" name="Google Shape;29;p3"/>
          <p:cNvSpPr txBox="1"/>
          <p:nvPr>
            <p:ph type="title"/>
          </p:nvPr>
        </p:nvSpPr>
        <p:spPr>
          <a:xfrm>
            <a:off x="2008304" y="107950"/>
            <a:ext cx="4443296" cy="31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  <a:defRPr b="1" i="0" sz="2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2033704" y="452769"/>
            <a:ext cx="2600325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b="1" i="0" sz="14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icrosoft Yahe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icrosoft Yahe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b="0" i="0" sz="4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26.png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114.80.154.45/FundStaticWeb/PublicFundF9/index.html?macf9=513050.SH_788&amp;lan=cn#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114.80.154.45/FundStaticWeb/PublicFundF9/index.html?macf9=501225.OF_788&amp;lan=cn#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Relationship Id="rId7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hyperlink" Target="https://114.80.154.45/FundStaticWeb/PublicFundF9/index.html?macf9=513100.SH_790&amp;lan=cn#" TargetMode="External"/><Relationship Id="rId5" Type="http://schemas.openxmlformats.org/officeDocument/2006/relationships/hyperlink" Target="https://114.80.154.45/FundStaticWeb/PublicFundF9/index.html?macf9=513100.SH_790&amp;lan=cn#" TargetMode="External"/><Relationship Id="rId6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3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20" l="0" r="0" t="78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0" y="1432560"/>
            <a:ext cx="12192000" cy="3993000"/>
          </a:xfrm>
          <a:prstGeom prst="rect">
            <a:avLst/>
          </a:prstGeom>
          <a:solidFill>
            <a:schemeClr val="accent1">
              <a:alpha val="839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1265853" y="2259775"/>
            <a:ext cx="9660300" cy="3086100"/>
            <a:chOff x="1265853" y="2259775"/>
            <a:chExt cx="9660300" cy="3086100"/>
          </a:xfrm>
        </p:grpSpPr>
        <p:sp>
          <p:nvSpPr>
            <p:cNvPr id="103" name="Google Shape;103;p14"/>
            <p:cNvSpPr txBox="1"/>
            <p:nvPr/>
          </p:nvSpPr>
          <p:spPr>
            <a:xfrm>
              <a:off x="1265853" y="2259775"/>
              <a:ext cx="96603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4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QDII LOF折价套利</a:t>
              </a:r>
              <a:endParaRPr b="1" i="0" sz="4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4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及ETF溢价套利</a:t>
              </a:r>
              <a:r>
                <a:rPr b="1" i="0" lang="zh-CN" sz="4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研究</a:t>
              </a:r>
              <a:endParaRPr/>
            </a:p>
          </p:txBody>
        </p:sp>
        <p:cxnSp>
          <p:nvCxnSpPr>
            <p:cNvPr id="104" name="Google Shape;104;p14"/>
            <p:cNvCxnSpPr/>
            <p:nvPr/>
          </p:nvCxnSpPr>
          <p:spPr>
            <a:xfrm>
              <a:off x="2903220" y="3987463"/>
              <a:ext cx="6385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5" name="Google Shape;105;p14"/>
            <p:cNvSpPr txBox="1"/>
            <p:nvPr/>
          </p:nvSpPr>
          <p:spPr>
            <a:xfrm>
              <a:off x="3834150" y="4145275"/>
              <a:ext cx="4719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CN" sz="1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501225.SH 景顺长城全球半导体芯片产业A</a:t>
              </a:r>
              <a:endParaRPr b="0" i="0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513050.SH 中概互联网ETF</a:t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任禾安妤 文杰 俞政宇</a:t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636" y="5227600"/>
            <a:ext cx="6170750" cy="15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725" y="4843675"/>
            <a:ext cx="468550" cy="4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437" y="747725"/>
            <a:ext cx="6537125" cy="38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3"/>
          <p:cNvSpPr/>
          <p:nvPr/>
        </p:nvSpPr>
        <p:spPr>
          <a:xfrm>
            <a:off x="2813050" y="844550"/>
            <a:ext cx="333300" cy="2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1" name="Google Shape;331;p23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32" name="Google Shape;3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/>
          <p:nvPr>
            <p:ph type="title"/>
          </p:nvPr>
        </p:nvSpPr>
        <p:spPr>
          <a:xfrm>
            <a:off x="1829234" y="25146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Microsoft Yahei"/>
              <a:buNone/>
            </a:pPr>
            <a:r>
              <a:rPr lang="zh-CN" sz="3200">
                <a:solidFill>
                  <a:srgbClr val="595959"/>
                </a:solidFill>
              </a:rPr>
              <a:t>套利模型2</a:t>
            </a:r>
            <a:endParaRPr sz="32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38" name="Google Shape;3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263" y="1050"/>
            <a:ext cx="936347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3823" y="440850"/>
            <a:ext cx="1810127" cy="5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347" y="913175"/>
            <a:ext cx="5593574" cy="5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 txBox="1"/>
          <p:nvPr/>
        </p:nvSpPr>
        <p:spPr>
          <a:xfrm>
            <a:off x="7032625" y="5794375"/>
            <a:ext cx="12096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赎回费率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088" y="1323975"/>
            <a:ext cx="9013826" cy="50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9625" y="1247775"/>
            <a:ext cx="1889500" cy="5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5"/>
          <p:cNvSpPr txBox="1"/>
          <p:nvPr/>
        </p:nvSpPr>
        <p:spPr>
          <a:xfrm>
            <a:off x="8985250" y="2232025"/>
            <a:ext cx="12096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折价策略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8985250" y="3946525"/>
            <a:ext cx="12096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卖出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策略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>
            <a:off x="8985250" y="5661025"/>
            <a:ext cx="1209600" cy="3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止损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策略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1" name="Google Shape;351;p25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52" name="Google Shape;3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套利模型：Python方法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58" name="Google Shape;3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18" y="0"/>
            <a:ext cx="108256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5375" y="0"/>
            <a:ext cx="1713275" cy="5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5">
            <a:alphaModFix/>
          </a:blip>
          <a:srcRect b="-5830" l="-1480" r="1479" t="5830"/>
          <a:stretch/>
        </p:blipFill>
        <p:spPr>
          <a:xfrm>
            <a:off x="7059620" y="5627670"/>
            <a:ext cx="5132375" cy="13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0825"/>
            <a:ext cx="12192001" cy="42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2375" y="1720825"/>
            <a:ext cx="2459625" cy="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7750" y="5708875"/>
            <a:ext cx="7670449" cy="4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7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69" name="Google Shape;3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1387"/>
            <a:ext cx="12192001" cy="402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3975" y="1735175"/>
            <a:ext cx="3624225" cy="5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2875" y="2260050"/>
            <a:ext cx="4335325" cy="3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8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78" name="Google Shape;3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8" y="1648250"/>
            <a:ext cx="11758625" cy="43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9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85" name="Google Shape;3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/>
          <p:nvPr>
            <p:ph type="title"/>
          </p:nvPr>
        </p:nvSpPr>
        <p:spPr>
          <a:xfrm>
            <a:off x="1802488" y="327869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结论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91" name="Google Shape;3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2" y="2066675"/>
            <a:ext cx="7836773" cy="41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187" y="2066675"/>
            <a:ext cx="4328394" cy="41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425" y="1044775"/>
            <a:ext cx="2535150" cy="121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/>
          <p:nvPr>
            <p:ph type="title"/>
          </p:nvPr>
        </p:nvSpPr>
        <p:spPr>
          <a:xfrm>
            <a:off x="1802488" y="327869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结论_</a:t>
            </a:r>
            <a:r>
              <a:rPr lang="zh-CN" sz="2400">
                <a:solidFill>
                  <a:schemeClr val="dk1"/>
                </a:solidFill>
              </a:rPr>
              <a:t>提升空间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574875" y="3066150"/>
            <a:ext cx="108882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126000">
            <a:noAutofit/>
          </a:bodyPr>
          <a:lstStyle/>
          <a:p>
            <a:pPr indent="-308700" lvl="0" marL="424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AutoNum type="arabicPeriod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此策略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为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对过去一年标的LOF数据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的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总结从而择优，未来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标的LOF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实际能否继续符合过去规律存疑。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8700" lvl="0" marL="424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AutoNum type="arabicPeriod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在“箱体震荡”情况下，可能面临资金全部被套牢、新投资机会无法参与的危险。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 </a:t>
            </a:r>
            <a:r>
              <a:rPr lang="zh-CN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虽然过去一年中并未出现此状况。</a:t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8700" lvl="0" marL="424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AutoNum type="arabicPeriod"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因为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此策略为对过去一年标的LOF数据的总结、择优，故其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收益包含了</a:t>
            </a: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标的LOF本身净值涨幅，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纯策略收益无法测算。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01" name="Google Shape;4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/>
          <p:nvPr/>
        </p:nvSpPr>
        <p:spPr>
          <a:xfrm>
            <a:off x="5612100" y="999600"/>
            <a:ext cx="5978100" cy="5036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7" name="Google Shape;407;p32"/>
          <p:cNvSpPr/>
          <p:nvPr/>
        </p:nvSpPr>
        <p:spPr>
          <a:xfrm>
            <a:off x="468175" y="999600"/>
            <a:ext cx="5149800" cy="5036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8" name="Google Shape;408;p32"/>
          <p:cNvSpPr/>
          <p:nvPr/>
        </p:nvSpPr>
        <p:spPr>
          <a:xfrm>
            <a:off x="1353875" y="2881250"/>
            <a:ext cx="2100300" cy="12192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折价率 &gt;折价参数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4334925" y="3135250"/>
            <a:ext cx="979500" cy="71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交易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0" name="Google Shape;410;p32"/>
          <p:cNvSpPr/>
          <p:nvPr/>
        </p:nvSpPr>
        <p:spPr>
          <a:xfrm>
            <a:off x="733775" y="1319550"/>
            <a:ext cx="3340500" cy="6666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已知T-1预估净值和T日市价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计算折价率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1" name="Google Shape;411;p32"/>
          <p:cNvSpPr/>
          <p:nvPr/>
        </p:nvSpPr>
        <p:spPr>
          <a:xfrm>
            <a:off x="1794425" y="5106975"/>
            <a:ext cx="1219200" cy="6198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不交易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6196825" y="2881250"/>
            <a:ext cx="3340500" cy="1219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T+3日市价 &gt; T+2日预估净值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3" name="Google Shape;413;p32"/>
          <p:cNvSpPr/>
          <p:nvPr/>
        </p:nvSpPr>
        <p:spPr>
          <a:xfrm>
            <a:off x="6639350" y="1209148"/>
            <a:ext cx="1625700" cy="71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当日卖出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4" name="Google Shape;414;p32"/>
          <p:cNvSpPr/>
          <p:nvPr/>
        </p:nvSpPr>
        <p:spPr>
          <a:xfrm>
            <a:off x="6164750" y="5061250"/>
            <a:ext cx="2100300" cy="71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当日申请赎回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5" name="Google Shape;415;p32"/>
          <p:cNvSpPr/>
          <p:nvPr/>
        </p:nvSpPr>
        <p:spPr>
          <a:xfrm>
            <a:off x="2302475" y="1920343"/>
            <a:ext cx="203100" cy="9609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6" name="Google Shape;416;p32"/>
          <p:cNvSpPr/>
          <p:nvPr/>
        </p:nvSpPr>
        <p:spPr>
          <a:xfrm rot="-5400000">
            <a:off x="3790531" y="3050049"/>
            <a:ext cx="203100" cy="8817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7" name="Google Shape;417;p32"/>
          <p:cNvSpPr/>
          <p:nvPr/>
        </p:nvSpPr>
        <p:spPr>
          <a:xfrm rot="-5400000">
            <a:off x="5654077" y="3050049"/>
            <a:ext cx="203100" cy="8817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8" name="Google Shape;418;p32"/>
          <p:cNvSpPr/>
          <p:nvPr/>
        </p:nvSpPr>
        <p:spPr>
          <a:xfrm>
            <a:off x="2302475" y="4109720"/>
            <a:ext cx="203100" cy="9609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9" name="Google Shape;419;p32"/>
          <p:cNvSpPr/>
          <p:nvPr/>
        </p:nvSpPr>
        <p:spPr>
          <a:xfrm>
            <a:off x="7765517" y="4109720"/>
            <a:ext cx="203100" cy="9609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3491857" y="3073400"/>
            <a:ext cx="5454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65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</a:t>
            </a:r>
            <a:endParaRPr b="1" sz="1865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1" name="Google Shape;421;p32"/>
          <p:cNvSpPr txBox="1"/>
          <p:nvPr/>
        </p:nvSpPr>
        <p:spPr>
          <a:xfrm>
            <a:off x="1863038" y="4256821"/>
            <a:ext cx="425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65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否</a:t>
            </a:r>
            <a:endParaRPr b="1" sz="1865">
              <a:solidFill>
                <a:schemeClr val="accen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7423213" y="2211100"/>
            <a:ext cx="5454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65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</a:t>
            </a:r>
            <a:endParaRPr b="1" sz="1865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3" name="Google Shape;423;p32"/>
          <p:cNvSpPr txBox="1"/>
          <p:nvPr/>
        </p:nvSpPr>
        <p:spPr>
          <a:xfrm>
            <a:off x="7340432" y="4256821"/>
            <a:ext cx="425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65">
                <a:solidFill>
                  <a:schemeClr val="accent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否</a:t>
            </a:r>
            <a:endParaRPr b="1" sz="1865">
              <a:solidFill>
                <a:schemeClr val="accent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4" name="Google Shape;424;p32"/>
          <p:cNvSpPr/>
          <p:nvPr/>
        </p:nvSpPr>
        <p:spPr>
          <a:xfrm rot="10800000">
            <a:off x="7765517" y="1920345"/>
            <a:ext cx="203100" cy="9609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5" name="Google Shape;425;p32"/>
          <p:cNvSpPr txBox="1"/>
          <p:nvPr/>
        </p:nvSpPr>
        <p:spPr>
          <a:xfrm>
            <a:off x="4876788" y="1920350"/>
            <a:ext cx="12192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T日</a:t>
            </a:r>
            <a:endParaRPr b="1" sz="2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6" name="Google Shape;426;p32"/>
          <p:cNvSpPr txBox="1"/>
          <p:nvPr/>
        </p:nvSpPr>
        <p:spPr>
          <a:xfrm>
            <a:off x="5617975" y="1920350"/>
            <a:ext cx="12192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T+3日</a:t>
            </a:r>
            <a:endParaRPr b="1" sz="2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7" name="Google Shape;427;p32"/>
          <p:cNvSpPr/>
          <p:nvPr/>
        </p:nvSpPr>
        <p:spPr>
          <a:xfrm rot="-5400000">
            <a:off x="8604356" y="1123949"/>
            <a:ext cx="203100" cy="8817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8" name="Google Shape;428;p32"/>
          <p:cNvSpPr/>
          <p:nvPr/>
        </p:nvSpPr>
        <p:spPr>
          <a:xfrm rot="-5400000">
            <a:off x="8604356" y="4976049"/>
            <a:ext cx="203100" cy="8817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9146750" y="1209150"/>
            <a:ext cx="1507200" cy="71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当日到账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9146750" y="5061250"/>
            <a:ext cx="1773000" cy="71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T+9日到账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1" name="Google Shape;431;p32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Excel</a:t>
            </a:r>
            <a:r>
              <a:rPr lang="zh-CN" sz="2400">
                <a:solidFill>
                  <a:schemeClr val="dk1"/>
                </a:solidFill>
              </a:rPr>
              <a:t>套利模型</a:t>
            </a:r>
            <a:r>
              <a:rPr lang="zh-CN" sz="2400">
                <a:solidFill>
                  <a:schemeClr val="dk1"/>
                </a:solidFill>
              </a:rPr>
              <a:t>逻辑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32" name="Google Shape;4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目录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506100" y="1102775"/>
            <a:ext cx="1069500" cy="53517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654940" y="1647244"/>
            <a:ext cx="5062756" cy="1301717"/>
            <a:chOff x="3756163" y="1986915"/>
            <a:chExt cx="3797162" cy="976312"/>
          </a:xfrm>
        </p:grpSpPr>
        <p:sp>
          <p:nvSpPr>
            <p:cNvPr id="113" name="Google Shape;113;p15"/>
            <p:cNvSpPr/>
            <p:nvPr/>
          </p:nvSpPr>
          <p:spPr>
            <a:xfrm>
              <a:off x="4440237" y="2190750"/>
              <a:ext cx="3113088" cy="772477"/>
            </a:xfrm>
            <a:custGeom>
              <a:rect b="b" l="l" r="r" t="t"/>
              <a:pathLst>
                <a:path extrusionOk="0" h="370" w="1389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14" name="Google Shape;114;p15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115" name="Google Shape;115;p15"/>
              <p:cNvSpPr/>
              <p:nvPr/>
            </p:nvSpPr>
            <p:spPr>
              <a:xfrm>
                <a:off x="3759338" y="1986915"/>
                <a:ext cx="966650" cy="540787"/>
              </a:xfrm>
              <a:custGeom>
                <a:rect b="b" l="l" r="r" t="t"/>
                <a:pathLst>
                  <a:path extrusionOk="0" h="260" w="501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rgbClr val="AE112F"/>
              </a:solidFill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 flipH="1" rot="10800000">
                <a:off x="4448175" y="2528091"/>
                <a:ext cx="278606" cy="434183"/>
              </a:xfrm>
              <a:prstGeom prst="rtTriangle">
                <a:avLst/>
              </a:prstGeom>
              <a:solidFill>
                <a:srgbClr val="740B1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117" name="Google Shape;117;p15"/>
          <p:cNvSpPr txBox="1"/>
          <p:nvPr/>
        </p:nvSpPr>
        <p:spPr>
          <a:xfrm>
            <a:off x="2116625" y="2087663"/>
            <a:ext cx="3360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LOF折价套利</a:t>
            </a:r>
            <a:endParaRPr b="1"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景顺长城全球半导体芯片产业A</a:t>
            </a:r>
            <a:endParaRPr b="1"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18" name="Google Shape;118;p15"/>
          <p:cNvGrpSpPr/>
          <p:nvPr/>
        </p:nvGrpSpPr>
        <p:grpSpPr>
          <a:xfrm>
            <a:off x="654940" y="3598628"/>
            <a:ext cx="5062756" cy="1301717"/>
            <a:chOff x="3756163" y="1986915"/>
            <a:chExt cx="3797162" cy="976312"/>
          </a:xfrm>
        </p:grpSpPr>
        <p:sp>
          <p:nvSpPr>
            <p:cNvPr id="119" name="Google Shape;119;p15"/>
            <p:cNvSpPr/>
            <p:nvPr/>
          </p:nvSpPr>
          <p:spPr>
            <a:xfrm>
              <a:off x="4440237" y="2190750"/>
              <a:ext cx="3113088" cy="772477"/>
            </a:xfrm>
            <a:custGeom>
              <a:rect b="b" l="l" r="r" t="t"/>
              <a:pathLst>
                <a:path extrusionOk="0" h="370" w="1389">
                  <a:moveTo>
                    <a:pt x="1251" y="370"/>
                  </a:moveTo>
                  <a:lnTo>
                    <a:pt x="1389" y="2"/>
                  </a:lnTo>
                  <a:lnTo>
                    <a:pt x="0" y="0"/>
                  </a:lnTo>
                  <a:lnTo>
                    <a:pt x="5" y="370"/>
                  </a:lnTo>
                  <a:lnTo>
                    <a:pt x="1251" y="3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20" name="Google Shape;120;p15"/>
            <p:cNvGrpSpPr/>
            <p:nvPr/>
          </p:nvGrpSpPr>
          <p:grpSpPr>
            <a:xfrm>
              <a:off x="3756163" y="1986915"/>
              <a:ext cx="967443" cy="975359"/>
              <a:chOff x="3759338" y="1986915"/>
              <a:chExt cx="967443" cy="975359"/>
            </a:xfrm>
          </p:grpSpPr>
          <p:sp>
            <p:nvSpPr>
              <p:cNvPr id="121" name="Google Shape;121;p15"/>
              <p:cNvSpPr/>
              <p:nvPr/>
            </p:nvSpPr>
            <p:spPr>
              <a:xfrm>
                <a:off x="3759338" y="1986915"/>
                <a:ext cx="966650" cy="540787"/>
              </a:xfrm>
              <a:custGeom>
                <a:rect b="b" l="l" r="r" t="t"/>
                <a:pathLst>
                  <a:path extrusionOk="0" h="260" w="501">
                    <a:moveTo>
                      <a:pt x="430" y="3"/>
                    </a:moveTo>
                    <a:lnTo>
                      <a:pt x="103" y="0"/>
                    </a:lnTo>
                    <a:lnTo>
                      <a:pt x="0" y="260"/>
                    </a:lnTo>
                    <a:lnTo>
                      <a:pt x="501" y="260"/>
                    </a:lnTo>
                    <a:lnTo>
                      <a:pt x="430" y="3"/>
                    </a:lnTo>
                    <a:close/>
                  </a:path>
                </a:pathLst>
              </a:custGeom>
              <a:solidFill>
                <a:srgbClr val="AE112F"/>
              </a:solidFill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 flipH="1" rot="10800000">
                <a:off x="4448175" y="2528091"/>
                <a:ext cx="278606" cy="434183"/>
              </a:xfrm>
              <a:prstGeom prst="rtTriangle">
                <a:avLst/>
              </a:prstGeom>
              <a:solidFill>
                <a:srgbClr val="740B1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123" name="Google Shape;123;p15"/>
          <p:cNvSpPr txBox="1"/>
          <p:nvPr/>
        </p:nvSpPr>
        <p:spPr>
          <a:xfrm>
            <a:off x="1777480" y="2184990"/>
            <a:ext cx="53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b="1"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1844374" y="4178150"/>
            <a:ext cx="39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b="1"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3693391" y="5177624"/>
            <a:ext cx="5310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b="1" sz="26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26" name="Google Shape;126;p15"/>
          <p:cNvGrpSpPr/>
          <p:nvPr/>
        </p:nvGrpSpPr>
        <p:grpSpPr>
          <a:xfrm>
            <a:off x="1128090" y="1790619"/>
            <a:ext cx="397191" cy="397188"/>
            <a:chOff x="4203700" y="1458913"/>
            <a:chExt cx="147638" cy="147637"/>
          </a:xfrm>
        </p:grpSpPr>
        <p:sp>
          <p:nvSpPr>
            <p:cNvPr id="127" name="Google Shape;127;p15"/>
            <p:cNvSpPr/>
            <p:nvPr/>
          </p:nvSpPr>
          <p:spPr>
            <a:xfrm>
              <a:off x="4310063" y="1528763"/>
              <a:ext cx="1588" cy="68262"/>
            </a:xfrm>
            <a:custGeom>
              <a:rect b="b" l="l" r="r" t="t"/>
              <a:pathLst>
                <a:path extrusionOk="0" h="43" w="120000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28" name="Google Shape;128;p15"/>
            <p:cNvCxnSpPr/>
            <p:nvPr/>
          </p:nvCxnSpPr>
          <p:spPr>
            <a:xfrm flipH="1" rot="10800000">
              <a:off x="4310063" y="1528763"/>
              <a:ext cx="1588" cy="68262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29" name="Google Shape;129;p15"/>
            <p:cNvSpPr/>
            <p:nvPr/>
          </p:nvSpPr>
          <p:spPr>
            <a:xfrm>
              <a:off x="4300538" y="1520825"/>
              <a:ext cx="17463" cy="84137"/>
            </a:xfrm>
            <a:custGeom>
              <a:rect b="b" l="l" r="r" t="t"/>
              <a:pathLst>
                <a:path extrusionOk="0" h="63" w="13">
                  <a:moveTo>
                    <a:pt x="7" y="63"/>
                  </a:moveTo>
                  <a:cubicBezTo>
                    <a:pt x="10" y="63"/>
                    <a:pt x="13" y="60"/>
                    <a:pt x="13" y="5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3" y="63"/>
                    <a:pt x="7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310063" y="1528763"/>
              <a:ext cx="1588" cy="68262"/>
            </a:xfrm>
            <a:custGeom>
              <a:rect b="b" l="l" r="r" t="t"/>
              <a:pathLst>
                <a:path extrusionOk="0" h="43" w="120000">
                  <a:moveTo>
                    <a:pt x="0" y="43"/>
                  </a:moveTo>
                  <a:lnTo>
                    <a:pt x="0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31" name="Google Shape;131;p15"/>
            <p:cNvCxnSpPr/>
            <p:nvPr/>
          </p:nvCxnSpPr>
          <p:spPr>
            <a:xfrm flipH="1" rot="10800000">
              <a:off x="4310063" y="1528763"/>
              <a:ext cx="1588" cy="68262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32" name="Google Shape;132;p15"/>
            <p:cNvSpPr/>
            <p:nvPr/>
          </p:nvSpPr>
          <p:spPr>
            <a:xfrm>
              <a:off x="4300538" y="1517650"/>
              <a:ext cx="20638" cy="88900"/>
            </a:xfrm>
            <a:custGeom>
              <a:rect b="b" l="l" r="r" t="t"/>
              <a:pathLst>
                <a:path extrusionOk="0" h="66" w="16">
                  <a:moveTo>
                    <a:pt x="8" y="66"/>
                  </a:moveTo>
                  <a:cubicBezTo>
                    <a:pt x="12" y="66"/>
                    <a:pt x="16" y="63"/>
                    <a:pt x="16" y="5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8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4341813" y="1555750"/>
              <a:ext cx="1588" cy="44450"/>
            </a:xfrm>
            <a:custGeom>
              <a:rect b="b" l="l" r="r" t="t"/>
              <a:pathLst>
                <a:path extrusionOk="0" h="28" w="120000">
                  <a:moveTo>
                    <a:pt x="0" y="28"/>
                  </a:moveTo>
                  <a:lnTo>
                    <a:pt x="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34" name="Google Shape;134;p15"/>
            <p:cNvCxnSpPr/>
            <p:nvPr/>
          </p:nvCxnSpPr>
          <p:spPr>
            <a:xfrm flipH="1" rot="10800000">
              <a:off x="4341813" y="1555750"/>
              <a:ext cx="1588" cy="44450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35" name="Google Shape;135;p15"/>
            <p:cNvSpPr/>
            <p:nvPr/>
          </p:nvSpPr>
          <p:spPr>
            <a:xfrm>
              <a:off x="4333875" y="1549400"/>
              <a:ext cx="17463" cy="57150"/>
            </a:xfrm>
            <a:custGeom>
              <a:rect b="b" l="l" r="r" t="t"/>
              <a:pathLst>
                <a:path extrusionOk="0" h="42" w="13">
                  <a:moveTo>
                    <a:pt x="6" y="42"/>
                  </a:moveTo>
                  <a:cubicBezTo>
                    <a:pt x="10" y="42"/>
                    <a:pt x="13" y="40"/>
                    <a:pt x="13" y="3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0" y="0"/>
                    <a:pt x="6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2"/>
                    <a:pt x="6" y="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341813" y="1547813"/>
              <a:ext cx="1588" cy="52387"/>
            </a:xfrm>
            <a:custGeom>
              <a:rect b="b" l="l" r="r" t="t"/>
              <a:pathLst>
                <a:path extrusionOk="0" h="33" w="120000">
                  <a:moveTo>
                    <a:pt x="0" y="33"/>
                  </a:move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37" name="Google Shape;137;p15"/>
            <p:cNvCxnSpPr/>
            <p:nvPr/>
          </p:nvCxnSpPr>
          <p:spPr>
            <a:xfrm flipH="1" rot="10800000">
              <a:off x="4341813" y="1547813"/>
              <a:ext cx="1588" cy="52387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38" name="Google Shape;138;p15"/>
            <p:cNvSpPr/>
            <p:nvPr/>
          </p:nvSpPr>
          <p:spPr>
            <a:xfrm>
              <a:off x="4332288" y="1541463"/>
              <a:ext cx="19050" cy="65087"/>
            </a:xfrm>
            <a:custGeom>
              <a:rect b="b" l="l" r="r" t="t"/>
              <a:pathLst>
                <a:path extrusionOk="0" h="48" w="14">
                  <a:moveTo>
                    <a:pt x="7" y="48"/>
                  </a:moveTo>
                  <a:cubicBezTo>
                    <a:pt x="11" y="48"/>
                    <a:pt x="14" y="46"/>
                    <a:pt x="14" y="4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6"/>
                    <a:pt x="3" y="48"/>
                    <a:pt x="7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4276725" y="1512888"/>
              <a:ext cx="1588" cy="82550"/>
            </a:xfrm>
            <a:custGeom>
              <a:rect b="b" l="l" r="r" t="t"/>
              <a:pathLst>
                <a:path extrusionOk="0" h="52" w="120000">
                  <a:moveTo>
                    <a:pt x="0" y="52"/>
                  </a:moveTo>
                  <a:lnTo>
                    <a:pt x="0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40" name="Google Shape;140;p15"/>
            <p:cNvCxnSpPr/>
            <p:nvPr/>
          </p:nvCxnSpPr>
          <p:spPr>
            <a:xfrm flipH="1" rot="10800000">
              <a:off x="4276725" y="1512888"/>
              <a:ext cx="1588" cy="82550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41" name="Google Shape;141;p15"/>
            <p:cNvSpPr/>
            <p:nvPr/>
          </p:nvSpPr>
          <p:spPr>
            <a:xfrm>
              <a:off x="4265613" y="1503363"/>
              <a:ext cx="22225" cy="103187"/>
            </a:xfrm>
            <a:custGeom>
              <a:rect b="b" l="l" r="r" t="t"/>
              <a:pathLst>
                <a:path extrusionOk="0" h="77" w="16">
                  <a:moveTo>
                    <a:pt x="8" y="77"/>
                  </a:moveTo>
                  <a:cubicBezTo>
                    <a:pt x="12" y="77"/>
                    <a:pt x="16" y="74"/>
                    <a:pt x="16" y="6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7"/>
                    <a:pt x="8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246563" y="1500188"/>
              <a:ext cx="1588" cy="95250"/>
            </a:xfrm>
            <a:custGeom>
              <a:rect b="b" l="l" r="r" t="t"/>
              <a:pathLst>
                <a:path extrusionOk="0" h="60" w="120000">
                  <a:moveTo>
                    <a:pt x="0" y="60"/>
                  </a:move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43" name="Google Shape;143;p15"/>
            <p:cNvCxnSpPr/>
            <p:nvPr/>
          </p:nvCxnSpPr>
          <p:spPr>
            <a:xfrm flipH="1" rot="10800000">
              <a:off x="4246563" y="1500188"/>
              <a:ext cx="1588" cy="95250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44" name="Google Shape;144;p15"/>
            <p:cNvSpPr/>
            <p:nvPr/>
          </p:nvSpPr>
          <p:spPr>
            <a:xfrm>
              <a:off x="4235450" y="1487488"/>
              <a:ext cx="20638" cy="119062"/>
            </a:xfrm>
            <a:custGeom>
              <a:rect b="b" l="l" r="r" t="t"/>
              <a:pathLst>
                <a:path extrusionOk="0" h="88" w="16">
                  <a:moveTo>
                    <a:pt x="8" y="88"/>
                  </a:moveTo>
                  <a:cubicBezTo>
                    <a:pt x="12" y="88"/>
                    <a:pt x="16" y="84"/>
                    <a:pt x="16" y="8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3" y="88"/>
                    <a:pt x="8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214813" y="1474788"/>
              <a:ext cx="1588" cy="117475"/>
            </a:xfrm>
            <a:custGeom>
              <a:rect b="b" l="l" r="r" t="t"/>
              <a:pathLst>
                <a:path extrusionOk="0" h="74" w="120000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46" name="Google Shape;146;p15"/>
            <p:cNvCxnSpPr/>
            <p:nvPr/>
          </p:nvCxnSpPr>
          <p:spPr>
            <a:xfrm flipH="1" rot="10800000">
              <a:off x="4214813" y="1474788"/>
              <a:ext cx="1588" cy="117475"/>
            </a:xfrm>
            <a:prstGeom prst="straightConnector1">
              <a:avLst/>
            </a:prstGeom>
            <a:solidFill>
              <a:schemeClr val="lt1"/>
            </a:solidFill>
            <a:ln>
              <a:noFill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4203700" y="1458913"/>
              <a:ext cx="20638" cy="147637"/>
            </a:xfrm>
            <a:custGeom>
              <a:rect b="b" l="l" r="r" t="t"/>
              <a:pathLst>
                <a:path extrusionOk="0" h="109" w="15">
                  <a:moveTo>
                    <a:pt x="8" y="109"/>
                  </a:moveTo>
                  <a:cubicBezTo>
                    <a:pt x="12" y="109"/>
                    <a:pt x="15" y="105"/>
                    <a:pt x="15" y="9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5"/>
                    <a:pt x="12" y="0"/>
                    <a:pt x="8" y="0"/>
                  </a:cubicBezTo>
                  <a:cubicBezTo>
                    <a:pt x="3" y="0"/>
                    <a:pt x="0" y="5"/>
                    <a:pt x="0" y="1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5"/>
                    <a:pt x="3" y="109"/>
                    <a:pt x="8" y="1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48" name="Google Shape;148;p15"/>
          <p:cNvSpPr/>
          <p:nvPr/>
        </p:nvSpPr>
        <p:spPr>
          <a:xfrm>
            <a:off x="1179527" y="3735935"/>
            <a:ext cx="294704" cy="468624"/>
          </a:xfrm>
          <a:custGeom>
            <a:rect b="b" l="l" r="r" t="t"/>
            <a:pathLst>
              <a:path extrusionOk="0" h="115" w="72">
                <a:moveTo>
                  <a:pt x="42" y="115"/>
                </a:moveTo>
                <a:cubicBezTo>
                  <a:pt x="30" y="115"/>
                  <a:pt x="30" y="115"/>
                  <a:pt x="30" y="115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2" y="101"/>
                  <a:pt x="16" y="98"/>
                  <a:pt x="10" y="94"/>
                </a:cubicBezTo>
                <a:cubicBezTo>
                  <a:pt x="5" y="90"/>
                  <a:pt x="2" y="85"/>
                  <a:pt x="0" y="77"/>
                </a:cubicBezTo>
                <a:cubicBezTo>
                  <a:pt x="19" y="73"/>
                  <a:pt x="19" y="73"/>
                  <a:pt x="19" y="73"/>
                </a:cubicBezTo>
                <a:cubicBezTo>
                  <a:pt x="21" y="81"/>
                  <a:pt x="27" y="85"/>
                  <a:pt x="37" y="85"/>
                </a:cubicBezTo>
                <a:cubicBezTo>
                  <a:pt x="41" y="85"/>
                  <a:pt x="44" y="85"/>
                  <a:pt x="47" y="83"/>
                </a:cubicBezTo>
                <a:cubicBezTo>
                  <a:pt x="50" y="82"/>
                  <a:pt x="51" y="79"/>
                  <a:pt x="51" y="76"/>
                </a:cubicBezTo>
                <a:cubicBezTo>
                  <a:pt x="51" y="73"/>
                  <a:pt x="50" y="71"/>
                  <a:pt x="47" y="70"/>
                </a:cubicBezTo>
                <a:cubicBezTo>
                  <a:pt x="44" y="68"/>
                  <a:pt x="41" y="67"/>
                  <a:pt x="36" y="66"/>
                </a:cubicBezTo>
                <a:cubicBezTo>
                  <a:pt x="29" y="65"/>
                  <a:pt x="24" y="63"/>
                  <a:pt x="20" y="62"/>
                </a:cubicBezTo>
                <a:cubicBezTo>
                  <a:pt x="15" y="60"/>
                  <a:pt x="12" y="57"/>
                  <a:pt x="9" y="53"/>
                </a:cubicBezTo>
                <a:cubicBezTo>
                  <a:pt x="6" y="50"/>
                  <a:pt x="4" y="45"/>
                  <a:pt x="4" y="39"/>
                </a:cubicBezTo>
                <a:cubicBezTo>
                  <a:pt x="4" y="32"/>
                  <a:pt x="7" y="26"/>
                  <a:pt x="12" y="21"/>
                </a:cubicBezTo>
                <a:cubicBezTo>
                  <a:pt x="17" y="15"/>
                  <a:pt x="23" y="12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1"/>
                  <a:pt x="42" y="11"/>
                  <a:pt x="42" y="11"/>
                </a:cubicBezTo>
                <a:cubicBezTo>
                  <a:pt x="45" y="11"/>
                  <a:pt x="48" y="12"/>
                  <a:pt x="51" y="13"/>
                </a:cubicBezTo>
                <a:cubicBezTo>
                  <a:pt x="54" y="14"/>
                  <a:pt x="56" y="15"/>
                  <a:pt x="59" y="17"/>
                </a:cubicBezTo>
                <a:cubicBezTo>
                  <a:pt x="64" y="20"/>
                  <a:pt x="67" y="25"/>
                  <a:pt x="70" y="32"/>
                </a:cubicBezTo>
                <a:cubicBezTo>
                  <a:pt x="52" y="38"/>
                  <a:pt x="52" y="38"/>
                  <a:pt x="52" y="38"/>
                </a:cubicBezTo>
                <a:cubicBezTo>
                  <a:pt x="50" y="31"/>
                  <a:pt x="45" y="27"/>
                  <a:pt x="37" y="27"/>
                </a:cubicBezTo>
                <a:cubicBezTo>
                  <a:pt x="29" y="27"/>
                  <a:pt x="25" y="30"/>
                  <a:pt x="25" y="35"/>
                </a:cubicBezTo>
                <a:cubicBezTo>
                  <a:pt x="25" y="38"/>
                  <a:pt x="26" y="40"/>
                  <a:pt x="28" y="41"/>
                </a:cubicBezTo>
                <a:cubicBezTo>
                  <a:pt x="30" y="42"/>
                  <a:pt x="33" y="43"/>
                  <a:pt x="37" y="44"/>
                </a:cubicBezTo>
                <a:cubicBezTo>
                  <a:pt x="48" y="46"/>
                  <a:pt x="56" y="49"/>
                  <a:pt x="60" y="51"/>
                </a:cubicBezTo>
                <a:cubicBezTo>
                  <a:pt x="68" y="56"/>
                  <a:pt x="72" y="64"/>
                  <a:pt x="72" y="73"/>
                </a:cubicBezTo>
                <a:cubicBezTo>
                  <a:pt x="72" y="78"/>
                  <a:pt x="71" y="83"/>
                  <a:pt x="68" y="87"/>
                </a:cubicBezTo>
                <a:cubicBezTo>
                  <a:pt x="65" y="91"/>
                  <a:pt x="61" y="95"/>
                  <a:pt x="57" y="97"/>
                </a:cubicBezTo>
                <a:cubicBezTo>
                  <a:pt x="54" y="99"/>
                  <a:pt x="52" y="100"/>
                  <a:pt x="49" y="100"/>
                </a:cubicBezTo>
                <a:cubicBezTo>
                  <a:pt x="47" y="101"/>
                  <a:pt x="44" y="102"/>
                  <a:pt x="42" y="102"/>
                </a:cubicBezTo>
                <a:lnTo>
                  <a:pt x="42" y="1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2116625" y="4004888"/>
            <a:ext cx="3360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ETF溢价</a:t>
            </a:r>
            <a:r>
              <a:rPr b="1" lang="zh-CN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套利</a:t>
            </a:r>
            <a:endParaRPr b="1"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中概互联网ETF</a:t>
            </a:r>
            <a:endParaRPr b="1"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9423131" y="1675783"/>
            <a:ext cx="1696500" cy="1652100"/>
          </a:xfrm>
          <a:prstGeom prst="ellipse">
            <a:avLst/>
          </a:prstGeom>
          <a:solidFill>
            <a:schemeClr val="accent3"/>
          </a:solidFill>
          <a:ln cap="flat" cmpd="sng" w="1238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1" name="Google Shape;151;p15"/>
          <p:cNvGrpSpPr/>
          <p:nvPr/>
        </p:nvGrpSpPr>
        <p:grpSpPr>
          <a:xfrm>
            <a:off x="9518683" y="1874764"/>
            <a:ext cx="1496473" cy="1084884"/>
            <a:chOff x="4641886" y="2666177"/>
            <a:chExt cx="1613100" cy="1201023"/>
          </a:xfrm>
        </p:grpSpPr>
        <p:sp>
          <p:nvSpPr>
            <p:cNvPr id="152" name="Google Shape;152;p15"/>
            <p:cNvSpPr txBox="1"/>
            <p:nvPr/>
          </p:nvSpPr>
          <p:spPr>
            <a:xfrm>
              <a:off x="4641886" y="3049401"/>
              <a:ext cx="1613100" cy="8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icrosoft Yahei"/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套利模型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icrosoft Yahei"/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回测展示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俞政宇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3" name="Google Shape;153;p15"/>
            <p:cNvSpPr txBox="1"/>
            <p:nvPr/>
          </p:nvSpPr>
          <p:spPr>
            <a:xfrm>
              <a:off x="5094435" y="2666177"/>
              <a:ext cx="7080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54" name="Google Shape;154;p15"/>
          <p:cNvSpPr/>
          <p:nvPr/>
        </p:nvSpPr>
        <p:spPr>
          <a:xfrm>
            <a:off x="6162125" y="1675783"/>
            <a:ext cx="1696500" cy="1652100"/>
          </a:xfrm>
          <a:prstGeom prst="ellipse">
            <a:avLst/>
          </a:prstGeom>
          <a:solidFill>
            <a:schemeClr val="accent1"/>
          </a:solidFill>
          <a:ln cap="flat" cmpd="sng" w="1238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5" name="Google Shape;155;p15"/>
          <p:cNvGrpSpPr/>
          <p:nvPr/>
        </p:nvGrpSpPr>
        <p:grpSpPr>
          <a:xfrm>
            <a:off x="6279310" y="1874764"/>
            <a:ext cx="1496473" cy="1569844"/>
            <a:chOff x="1150054" y="2666177"/>
            <a:chExt cx="1613100" cy="1737899"/>
          </a:xfrm>
        </p:grpSpPr>
        <p:sp>
          <p:nvSpPr>
            <p:cNvPr id="156" name="Google Shape;156;p15"/>
            <p:cNvSpPr txBox="1"/>
            <p:nvPr/>
          </p:nvSpPr>
          <p:spPr>
            <a:xfrm>
              <a:off x="1150054" y="3040876"/>
              <a:ext cx="1613100" cy="13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2000"/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基金</a:t>
              </a: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概况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2000"/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净值</a:t>
              </a: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估计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2000"/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任禾安妤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7" name="Google Shape;157;p15"/>
            <p:cNvSpPr txBox="1"/>
            <p:nvPr/>
          </p:nvSpPr>
          <p:spPr>
            <a:xfrm>
              <a:off x="1580881" y="2666177"/>
              <a:ext cx="7146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58" name="Google Shape;158;p15"/>
          <p:cNvSpPr/>
          <p:nvPr/>
        </p:nvSpPr>
        <p:spPr>
          <a:xfrm>
            <a:off x="7788019" y="1151825"/>
            <a:ext cx="1696500" cy="1652100"/>
          </a:xfrm>
          <a:prstGeom prst="ellipse">
            <a:avLst/>
          </a:prstGeom>
          <a:solidFill>
            <a:schemeClr val="accent2"/>
          </a:solidFill>
          <a:ln cap="flat" cmpd="sng" w="1238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9" name="Google Shape;159;p15"/>
          <p:cNvGrpSpPr/>
          <p:nvPr/>
        </p:nvGrpSpPr>
        <p:grpSpPr>
          <a:xfrm>
            <a:off x="7892641" y="1350807"/>
            <a:ext cx="1496473" cy="1323504"/>
            <a:chOff x="2889119" y="1917415"/>
            <a:chExt cx="1613100" cy="1465187"/>
          </a:xfrm>
        </p:grpSpPr>
        <p:sp>
          <p:nvSpPr>
            <p:cNvPr id="160" name="Google Shape;160;p15"/>
            <p:cNvSpPr txBox="1"/>
            <p:nvPr/>
          </p:nvSpPr>
          <p:spPr>
            <a:xfrm>
              <a:off x="2889119" y="2292102"/>
              <a:ext cx="1613100" cy="10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icrosoft Yahei"/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套利模型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icrosoft Yahei"/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回测展示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icrosoft Yahei"/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文杰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SzPts val="2000"/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3368541" y="1917415"/>
              <a:ext cx="6444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6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b="1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62" name="Google Shape;162;p15"/>
          <p:cNvGrpSpPr/>
          <p:nvPr/>
        </p:nvGrpSpPr>
        <p:grpSpPr>
          <a:xfrm>
            <a:off x="6711515" y="1083198"/>
            <a:ext cx="597810" cy="582087"/>
            <a:chOff x="1615942" y="1789872"/>
            <a:chExt cx="644400" cy="644400"/>
          </a:xfrm>
        </p:grpSpPr>
        <p:sp>
          <p:nvSpPr>
            <p:cNvPr id="163" name="Google Shape;163;p15"/>
            <p:cNvSpPr/>
            <p:nvPr/>
          </p:nvSpPr>
          <p:spPr>
            <a:xfrm>
              <a:off x="1615942" y="1789872"/>
              <a:ext cx="644400" cy="6444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779365" y="1936238"/>
              <a:ext cx="317535" cy="351649"/>
            </a:xfrm>
            <a:custGeom>
              <a:rect b="b" l="l" r="r" t="t"/>
              <a:pathLst>
                <a:path extrusionOk="0" h="62" w="56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65" name="Google Shape;165;p15"/>
          <p:cNvGrpSpPr/>
          <p:nvPr/>
        </p:nvGrpSpPr>
        <p:grpSpPr>
          <a:xfrm>
            <a:off x="8337403" y="2806751"/>
            <a:ext cx="597810" cy="582087"/>
            <a:chOff x="3368542" y="3529219"/>
            <a:chExt cx="644400" cy="644400"/>
          </a:xfrm>
        </p:grpSpPr>
        <p:sp>
          <p:nvSpPr>
            <p:cNvPr id="166" name="Google Shape;166;p15"/>
            <p:cNvSpPr/>
            <p:nvPr/>
          </p:nvSpPr>
          <p:spPr>
            <a:xfrm>
              <a:off x="3368542" y="3529219"/>
              <a:ext cx="644400" cy="644400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3528038" y="3687414"/>
              <a:ext cx="325388" cy="327991"/>
            </a:xfrm>
            <a:custGeom>
              <a:rect b="b" l="l" r="r" t="t"/>
              <a:pathLst>
                <a:path extrusionOk="0" h="58" w="58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68" name="Google Shape;168;p15"/>
          <p:cNvGrpSpPr/>
          <p:nvPr/>
        </p:nvGrpSpPr>
        <p:grpSpPr>
          <a:xfrm>
            <a:off x="9972508" y="1083198"/>
            <a:ext cx="597810" cy="582087"/>
            <a:chOff x="5131078" y="1789872"/>
            <a:chExt cx="644400" cy="644400"/>
          </a:xfrm>
        </p:grpSpPr>
        <p:sp>
          <p:nvSpPr>
            <p:cNvPr id="169" name="Google Shape;169;p15"/>
            <p:cNvSpPr/>
            <p:nvPr/>
          </p:nvSpPr>
          <p:spPr>
            <a:xfrm>
              <a:off x="5131078" y="1789872"/>
              <a:ext cx="644400" cy="644400"/>
            </a:xfrm>
            <a:prstGeom prst="ellipse">
              <a:avLst/>
            </a:prstGeom>
            <a:solidFill>
              <a:schemeClr val="accent3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70" name="Google Shape;170;p15"/>
            <p:cNvGrpSpPr/>
            <p:nvPr/>
          </p:nvGrpSpPr>
          <p:grpSpPr>
            <a:xfrm>
              <a:off x="5292659" y="1965220"/>
              <a:ext cx="321265" cy="293940"/>
              <a:chOff x="2046288" y="3759200"/>
              <a:chExt cx="296863" cy="271613"/>
            </a:xfrm>
          </p:grpSpPr>
          <p:sp>
            <p:nvSpPr>
              <p:cNvPr id="171" name="Google Shape;171;p15"/>
              <p:cNvSpPr/>
              <p:nvPr/>
            </p:nvSpPr>
            <p:spPr>
              <a:xfrm>
                <a:off x="2065338" y="3973513"/>
                <a:ext cx="55500" cy="5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2139950" y="3935413"/>
                <a:ext cx="55500" cy="9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2212975" y="3898900"/>
                <a:ext cx="57300" cy="13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2287588" y="3860800"/>
                <a:ext cx="55500" cy="169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2046288" y="3759200"/>
                <a:ext cx="296863" cy="176213"/>
              </a:xfrm>
              <a:custGeom>
                <a:rect b="b" l="l" r="r" t="t"/>
                <a:pathLst>
                  <a:path extrusionOk="0" h="111" w="187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176" name="Google Shape;176;p15"/>
          <p:cNvSpPr/>
          <p:nvPr/>
        </p:nvSpPr>
        <p:spPr>
          <a:xfrm>
            <a:off x="6162119" y="3735913"/>
            <a:ext cx="1696500" cy="1652100"/>
          </a:xfrm>
          <a:prstGeom prst="ellipse">
            <a:avLst/>
          </a:prstGeom>
          <a:solidFill>
            <a:schemeClr val="accent2"/>
          </a:solidFill>
          <a:ln cap="flat" cmpd="sng" w="1238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6262216" y="4331075"/>
            <a:ext cx="149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基金净值估计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文杰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78" name="Google Shape;178;p15"/>
          <p:cNvGrpSpPr/>
          <p:nvPr/>
        </p:nvGrpSpPr>
        <p:grpSpPr>
          <a:xfrm>
            <a:off x="6711503" y="5390839"/>
            <a:ext cx="597810" cy="582087"/>
            <a:chOff x="3368542" y="3529219"/>
            <a:chExt cx="644400" cy="644400"/>
          </a:xfrm>
        </p:grpSpPr>
        <p:sp>
          <p:nvSpPr>
            <p:cNvPr id="179" name="Google Shape;179;p15"/>
            <p:cNvSpPr/>
            <p:nvPr/>
          </p:nvSpPr>
          <p:spPr>
            <a:xfrm>
              <a:off x="3368542" y="3529219"/>
              <a:ext cx="644400" cy="644400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528038" y="3687414"/>
              <a:ext cx="325388" cy="327991"/>
            </a:xfrm>
            <a:custGeom>
              <a:rect b="b" l="l" r="r" t="t"/>
              <a:pathLst>
                <a:path extrusionOk="0" h="58" w="58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id="181" name="Google Shape;1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7788019" y="3893038"/>
            <a:ext cx="1696500" cy="1652100"/>
          </a:xfrm>
          <a:prstGeom prst="ellipse">
            <a:avLst/>
          </a:prstGeom>
          <a:solidFill>
            <a:schemeClr val="accent2"/>
          </a:solidFill>
          <a:ln cap="flat" cmpd="sng" w="1238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7888116" y="4488200"/>
            <a:ext cx="149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基金净值估计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俞政宇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84" name="Google Shape;184;p15"/>
          <p:cNvGrpSpPr/>
          <p:nvPr/>
        </p:nvGrpSpPr>
        <p:grpSpPr>
          <a:xfrm>
            <a:off x="8337371" y="5545148"/>
            <a:ext cx="597810" cy="582087"/>
            <a:chOff x="5131078" y="1789872"/>
            <a:chExt cx="644400" cy="644400"/>
          </a:xfrm>
        </p:grpSpPr>
        <p:sp>
          <p:nvSpPr>
            <p:cNvPr id="185" name="Google Shape;185;p15"/>
            <p:cNvSpPr/>
            <p:nvPr/>
          </p:nvSpPr>
          <p:spPr>
            <a:xfrm>
              <a:off x="5131078" y="1789872"/>
              <a:ext cx="644400" cy="644400"/>
            </a:xfrm>
            <a:prstGeom prst="ellipse">
              <a:avLst/>
            </a:prstGeom>
            <a:solidFill>
              <a:schemeClr val="accent3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86" name="Google Shape;186;p15"/>
            <p:cNvGrpSpPr/>
            <p:nvPr/>
          </p:nvGrpSpPr>
          <p:grpSpPr>
            <a:xfrm>
              <a:off x="5292659" y="1965220"/>
              <a:ext cx="321265" cy="293940"/>
              <a:chOff x="2046288" y="3759200"/>
              <a:chExt cx="296863" cy="271613"/>
            </a:xfrm>
          </p:grpSpPr>
          <p:sp>
            <p:nvSpPr>
              <p:cNvPr id="187" name="Google Shape;187;p15"/>
              <p:cNvSpPr/>
              <p:nvPr/>
            </p:nvSpPr>
            <p:spPr>
              <a:xfrm>
                <a:off x="2065338" y="3973513"/>
                <a:ext cx="55500" cy="5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2139950" y="3935413"/>
                <a:ext cx="55500" cy="95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2212975" y="3898900"/>
                <a:ext cx="57300" cy="13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2287588" y="3860800"/>
                <a:ext cx="55500" cy="169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2046288" y="3759200"/>
                <a:ext cx="296863" cy="176213"/>
              </a:xfrm>
              <a:custGeom>
                <a:rect b="b" l="l" r="r" t="t"/>
                <a:pathLst>
                  <a:path extrusionOk="0" h="111" w="187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8" name="Google Shape;438;p33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参数设置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439" name="Google Shape;439;p33"/>
          <p:cNvGraphicFramePr/>
          <p:nvPr/>
        </p:nvGraphicFramePr>
        <p:xfrm>
          <a:off x="1777463" y="242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{5413A1D5-9E7B-45F8-87AB-4BF0060C4D84}</a:tableStyleId>
              </a:tblPr>
              <a:tblGrid>
                <a:gridCol w="1920275"/>
                <a:gridCol w="1104525"/>
                <a:gridCol w="2665475"/>
                <a:gridCol w="1146500"/>
                <a:gridCol w="1010250"/>
                <a:gridCol w="547775"/>
              </a:tblGrid>
              <a:tr h="44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600"/>
                        <a:t>折价参数交易门槛</a:t>
                      </a:r>
                      <a:endParaRPr b="1"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600"/>
                        <a:t>0.875%</a:t>
                      </a:r>
                      <a:endParaRPr b="1"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第一档赎回费率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1.5%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　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T+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卖出费率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0.07%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第二档赎回费率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0.75%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申请赎回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0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买入费率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0.07%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第二档赎回费率门槛（天）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7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确认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2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起始资金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100,000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600"/>
                        <a:t>单次交易使用资金</a:t>
                      </a:r>
                      <a:r>
                        <a:rPr b="1" lang="zh-CN" sz="1600"/>
                        <a:t>占比</a:t>
                      </a:r>
                      <a:endParaRPr b="1"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600"/>
                        <a:t>1/4</a:t>
                      </a:r>
                      <a:endParaRPr b="1"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到账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6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0" name="Google Shape;4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6" name="Google Shape;446;p34"/>
          <p:cNvSpPr txBox="1"/>
          <p:nvPr/>
        </p:nvSpPr>
        <p:spPr>
          <a:xfrm>
            <a:off x="6633875" y="1495425"/>
            <a:ext cx="4443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纵轴为市场交易日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是否执行交易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○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折价率 &gt; 折价参数交易门槛 0.875%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○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剩余可用资金 &gt; 单次交易使用资金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误差为T-1日预估净值与T日实际净值差异，包括市场波动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7" name="Google Shape;447;p34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T日 折价率 是否交易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448" name="Google Shape;448;p34"/>
          <p:cNvGraphicFramePr/>
          <p:nvPr/>
        </p:nvGraphicFramePr>
        <p:xfrm>
          <a:off x="342875" y="116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{5413A1D5-9E7B-45F8-87AB-4BF0060C4D84}</a:tableStyleId>
              </a:tblPr>
              <a:tblGrid>
                <a:gridCol w="739675"/>
                <a:gridCol w="1222050"/>
                <a:gridCol w="948700"/>
                <a:gridCol w="812025"/>
                <a:gridCol w="675350"/>
                <a:gridCol w="804000"/>
                <a:gridCol w="804000"/>
              </a:tblGrid>
              <a:tr h="24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日期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预估净值</a:t>
                      </a:r>
                      <a:r>
                        <a:rPr lang="zh-CN" sz="10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T-1</a:t>
                      </a:r>
                      <a:endParaRPr sz="10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实际净值</a:t>
                      </a:r>
                      <a:r>
                        <a:rPr lang="zh-CN" sz="10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endParaRPr sz="10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误差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市值</a:t>
                      </a:r>
                      <a:r>
                        <a:rPr lang="zh-CN" sz="1000">
                          <a:solidFill>
                            <a:srgbClr val="FF0000"/>
                          </a:solidFill>
                        </a:rPr>
                        <a:t>T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折价率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是否交易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1.28166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1.2839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-0.17448%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1.6120%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1.28376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1.2646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1.51501%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3.0192%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1.26537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1.2749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-0.74747%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0.8196%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1.27444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1.82474%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1.4468%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1.25226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1.2744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-1.73749%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1.1385%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1.27370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1.2470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2.14108%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0.9970%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1.24768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1.2392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0.68449%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0.6959%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1.23895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1.2408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-0.14936%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2.2557%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1.24047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1.2208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1.61086%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1.227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1.0855%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1.22235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1.2018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1.70970%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0.9283%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1.20224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1.1585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3.77530%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1.176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2.1823%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1.16030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1.1755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-1.29270%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1.1466%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</a:tr>
              <a:tr h="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1.17246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1.1935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-1.76325%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1.157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1.3182%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9" name="Google Shape;4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5" name="Google Shape;455;p35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T+3日 </a:t>
            </a:r>
            <a:r>
              <a:rPr lang="zh-CN" sz="2400">
                <a:solidFill>
                  <a:schemeClr val="dk1"/>
                </a:solidFill>
              </a:rPr>
              <a:t>卖出或赎回 收益率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456" name="Google Shape;456;p35"/>
          <p:cNvGraphicFramePr/>
          <p:nvPr/>
        </p:nvGraphicFramePr>
        <p:xfrm>
          <a:off x="309275" y="11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{5413A1D5-9E7B-45F8-87AB-4BF0060C4D84}</a:tableStyleId>
              </a:tblPr>
              <a:tblGrid>
                <a:gridCol w="749675"/>
                <a:gridCol w="702925"/>
                <a:gridCol w="1029850"/>
                <a:gridCol w="967300"/>
                <a:gridCol w="916225"/>
                <a:gridCol w="1542150"/>
                <a:gridCol w="1250975"/>
                <a:gridCol w="1128175"/>
                <a:gridCol w="731750"/>
              </a:tblGrid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日期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是否交易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赎回确认日期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赎回申请日期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赎回日期市值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赎回日期前一天估计净值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赎回日期实际净值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卖出(0)或赎回(1)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收益率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1.24500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1.28376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1.2646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-0.53628%</a:t>
                      </a:r>
                      <a:endParaRPr sz="10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1.23800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1.25226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1.2744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1.52267%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1.23900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1.24768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1.2392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-2.14605%</a:t>
                      </a:r>
                      <a:endParaRPr sz="10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1.17600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1.20224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1.1585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-5.11916%</a:t>
                      </a:r>
                      <a:endParaRPr sz="10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1.14700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1.16030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1.1755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0061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-4.98226%</a:t>
                      </a:r>
                      <a:endParaRPr sz="1000">
                        <a:solidFill>
                          <a:srgbClr val="0061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是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1.18500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1.20523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1.2229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rgbClr val="9C00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5.74361%</a:t>
                      </a:r>
                      <a:endParaRPr sz="1000">
                        <a:solidFill>
                          <a:srgbClr val="9C00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否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7" name="Google Shape;4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Google Shape;463;p36"/>
          <p:cNvGraphicFramePr/>
          <p:nvPr/>
        </p:nvGraphicFramePr>
        <p:xfrm>
          <a:off x="298100" y="111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{5413A1D5-9E7B-45F8-87AB-4BF0060C4D84}</a:tableStyleId>
              </a:tblPr>
              <a:tblGrid>
                <a:gridCol w="726225"/>
                <a:gridCol w="991100"/>
                <a:gridCol w="1290125"/>
                <a:gridCol w="1341400"/>
                <a:gridCol w="1179050"/>
                <a:gridCol w="854400"/>
                <a:gridCol w="777475"/>
                <a:gridCol w="939825"/>
              </a:tblGrid>
              <a:tr h="357350">
                <a:tc>
                  <a:txBody>
                    <a:bodyPr/>
                    <a:lstStyle/>
                    <a:p>
                      <a:pPr indent="0" lvl="0" marL="0" marR="635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日期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赎回到账日期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赎回资金（非即时）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卖出资金（非即时）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扣除（买入）资金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赎回资金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卖出资金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剩余可用资金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</a:tr>
              <a:tr h="240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24865.93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25380.67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24463.49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17,260.85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24,870.69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42,131.54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23720.21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24,865.93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41,997.47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2024/4/30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23754.43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16,997.47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16,997.47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25,380.67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42,378.14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2024/5/8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26435.90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25,000.00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17,378.14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2024/4/23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不适用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24,463.49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41,841.63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4" name="Google Shape;464;p36"/>
          <p:cNvSpPr txBox="1"/>
          <p:nvPr/>
        </p:nvSpPr>
        <p:spPr>
          <a:xfrm>
            <a:off x="8925300" y="1473475"/>
            <a:ext cx="2812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赎回到账日=T+9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（+7自然日+4交易日）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卖出到账日=T+3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（+7自然日-2交易日）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●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剩余可用资金 = 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前一天剩余可用资金 – 买入资金 + 赎回资金 + 卖出资金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465" name="Google Shape;465;p36"/>
          <p:cNvCxnSpPr/>
          <p:nvPr/>
        </p:nvCxnSpPr>
        <p:spPr>
          <a:xfrm>
            <a:off x="3105601" y="2076459"/>
            <a:ext cx="2835600" cy="3388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6" name="Google Shape;466;p36"/>
          <p:cNvCxnSpPr/>
          <p:nvPr/>
        </p:nvCxnSpPr>
        <p:spPr>
          <a:xfrm>
            <a:off x="3117151" y="2824964"/>
            <a:ext cx="2812500" cy="3419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7" name="Google Shape;467;p36"/>
          <p:cNvCxnSpPr/>
          <p:nvPr/>
        </p:nvCxnSpPr>
        <p:spPr>
          <a:xfrm>
            <a:off x="3105601" y="1676618"/>
            <a:ext cx="2847600" cy="2609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8" name="Google Shape;468;p36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T+3日</a:t>
            </a:r>
            <a:r>
              <a:rPr lang="zh-CN" sz="2400">
                <a:solidFill>
                  <a:schemeClr val="dk1"/>
                </a:solidFill>
              </a:rPr>
              <a:t>卖出到账 T+9日赎回到账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469" name="Google Shape;469;p36"/>
          <p:cNvCxnSpPr/>
          <p:nvPr/>
        </p:nvCxnSpPr>
        <p:spPr>
          <a:xfrm flipH="1">
            <a:off x="631150" y="1666875"/>
            <a:ext cx="595200" cy="2559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0" name="Google Shape;470;p36"/>
          <p:cNvCxnSpPr/>
          <p:nvPr/>
        </p:nvCxnSpPr>
        <p:spPr>
          <a:xfrm flipH="1">
            <a:off x="583325" y="2083600"/>
            <a:ext cx="809700" cy="329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1" name="Google Shape;471;p36"/>
          <p:cNvCxnSpPr/>
          <p:nvPr/>
        </p:nvCxnSpPr>
        <p:spPr>
          <a:xfrm flipH="1">
            <a:off x="607250" y="2857500"/>
            <a:ext cx="833400" cy="3262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72" name="Google Shape;4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 txBox="1"/>
          <p:nvPr>
            <p:ph type="title"/>
          </p:nvPr>
        </p:nvSpPr>
        <p:spPr>
          <a:xfrm>
            <a:off x="1802488" y="327869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结论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79" name="Google Shape;479;p37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0" name="Google Shape;480;p37"/>
          <p:cNvSpPr txBox="1"/>
          <p:nvPr/>
        </p:nvSpPr>
        <p:spPr>
          <a:xfrm>
            <a:off x="6095999" y="1168487"/>
            <a:ext cx="5049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在净值上涨期间本策略表现优于持有期间的净值上涨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在净值下跌期间（2023年第3季度）有一定抗风险能力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481" name="Google Shape;481;p37"/>
          <p:cNvGraphicFramePr/>
          <p:nvPr/>
        </p:nvGraphicFramePr>
        <p:xfrm>
          <a:off x="557200" y="96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{5413A1D5-9E7B-45F8-87AB-4BF0060C4D84}</a:tableStyleId>
              </a:tblPr>
              <a:tblGrid>
                <a:gridCol w="2287200"/>
                <a:gridCol w="2287200"/>
              </a:tblGrid>
              <a:tr h="3013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</a:t>
                      </a:r>
                      <a:r>
                        <a:rPr lang="zh-CN" sz="1000"/>
                        <a:t>年第二季度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 hMerge="1"/>
              </a:tr>
              <a:tr h="360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本期持有期间总净值变化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1.1159%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期间净值变化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16.2099%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期间总收益率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4.5650%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3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</a:t>
                      </a:r>
                      <a:r>
                        <a:rPr lang="zh-CN" sz="1000"/>
                        <a:t>年第一季度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 hMerge="1"/>
              </a:tr>
              <a:tr h="30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本期持有期间净值变化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4.9753%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期间净值变化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10.2575%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期间总收益率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9.1915%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3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</a:t>
                      </a:r>
                      <a:r>
                        <a:rPr lang="zh-CN" sz="1000"/>
                        <a:t>年第四季度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 hMerge="1"/>
              </a:tr>
              <a:tr h="30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本期持有期间净值变化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5.3966%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期间净值变化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12.73%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期间总收益率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8.0382%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3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</a:t>
                      </a:r>
                      <a:r>
                        <a:rPr lang="zh-CN" sz="1000"/>
                        <a:t>年第三季度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 hMerge="1"/>
              </a:tr>
              <a:tr h="30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本期持有期间总净值变化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-2.3814%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期间净值变化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-8.6435%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本期总收益率</a:t>
                      </a:r>
                      <a:endParaRPr sz="10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-0.5999%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82" name="Google Shape;4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9" name="Google Shape;489;p38"/>
          <p:cNvSpPr txBox="1"/>
          <p:nvPr/>
        </p:nvSpPr>
        <p:spPr>
          <a:xfrm>
            <a:off x="654414" y="1207875"/>
            <a:ext cx="4345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2023年第三季度至2024年第二季度 收益总结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0" name="Google Shape;490;p38"/>
          <p:cNvSpPr txBox="1"/>
          <p:nvPr/>
        </p:nvSpPr>
        <p:spPr>
          <a:xfrm>
            <a:off x="571919" y="3475057"/>
            <a:ext cx="8122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可</a:t>
            </a:r>
            <a:r>
              <a:rPr b="1" lang="zh-CN" sz="16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改进：</a:t>
            </a:r>
            <a:endParaRPr b="1" sz="16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AutoNum type="arabicPeriod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基金成分中在大陆上市的ETF应引用T日而非T-1日的数据来估计净值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AutoNum type="arabicPeriod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预估的T-1日净值与T日实际净值有市场波动导致的显著差异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AutoNum type="arabicPeriod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可结合市值趋势决定是否交易以及改变赎回申请日期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AutoNum type="arabicPeriod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未考虑季度末的交易会导致回款延迟至下个季度，会对下季度开始的可用资金有影响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1" name="Google Shape;491;p38"/>
          <p:cNvSpPr txBox="1"/>
          <p:nvPr>
            <p:ph type="title"/>
          </p:nvPr>
        </p:nvSpPr>
        <p:spPr>
          <a:xfrm>
            <a:off x="1802488" y="327869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结论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492" name="Google Shape;492;p38"/>
          <p:cNvGraphicFramePr/>
          <p:nvPr/>
        </p:nvGraphicFramePr>
        <p:xfrm>
          <a:off x="654425" y="1904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{5413A1D5-9E7B-45F8-87AB-4BF0060C4D84}</a:tableStyleId>
              </a:tblPr>
              <a:tblGrid>
                <a:gridCol w="1537350"/>
                <a:gridCol w="902250"/>
                <a:gridCol w="871625"/>
                <a:gridCol w="1426550"/>
              </a:tblGrid>
              <a:tr h="33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2023/6/30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2024/7/10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2023/6/30-2024/7/10</a:t>
                      </a:r>
                      <a:endParaRPr sz="11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</a:tr>
              <a:tr h="293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净值变化</a:t>
                      </a:r>
                      <a:endParaRPr sz="11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1.1257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1.4926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32.5931%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总收益率</a:t>
                      </a:r>
                      <a:endParaRPr sz="11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100,000.000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122,613.748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24.8670%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3" name="Google Shape;493;p38"/>
          <p:cNvGraphicFramePr/>
          <p:nvPr/>
        </p:nvGraphicFramePr>
        <p:xfrm>
          <a:off x="5486750" y="185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{5413A1D5-9E7B-45F8-87AB-4BF0060C4D84}</a:tableStyleId>
              </a:tblPr>
              <a:tblGrid>
                <a:gridCol w="982700"/>
                <a:gridCol w="1161925"/>
                <a:gridCol w="1291675"/>
                <a:gridCol w="838375"/>
                <a:gridCol w="1367775"/>
                <a:gridCol w="941425"/>
              </a:tblGrid>
              <a:tr h="422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机会次数</a:t>
                      </a:r>
                      <a:endParaRPr sz="1200"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套利成功概率</a:t>
                      </a:r>
                      <a:endParaRPr sz="1200"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64.18%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净值上涨的收益</a:t>
                      </a:r>
                      <a:endParaRPr sz="1200"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11.2182%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套利总金额</a:t>
                      </a:r>
                      <a:endParaRPr sz="1200"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1,826,336.126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套利最大收益</a:t>
                      </a:r>
                      <a:endParaRPr sz="1200"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1.9069%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套利最大损失</a:t>
                      </a:r>
                      <a:endParaRPr sz="1200"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-1.2209%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1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套利总费用</a:t>
                      </a:r>
                      <a:endParaRPr sz="1200"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1,801,469.092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套利成功总收益</a:t>
                      </a:r>
                      <a:endParaRPr sz="1200"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36.7686%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套利失败总损失</a:t>
                      </a:r>
                      <a:endParaRPr sz="1200"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T="91425" marB="91425" marR="91425" marL="914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-11.9015%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94" name="Google Shape;4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0" name="Google Shape;500;p39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基金基本信息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728550" y="1596725"/>
            <a:ext cx="46257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基金名称</a:t>
            </a:r>
            <a:r>
              <a:rPr lang="zh-CN" sz="1600">
                <a:solidFill>
                  <a:schemeClr val="dk1"/>
                </a:solidFill>
              </a:rPr>
              <a:t>：</a:t>
            </a:r>
            <a:r>
              <a:rPr b="1" lang="zh-CN" sz="1600">
                <a:solidFill>
                  <a:srgbClr val="333333"/>
                </a:solidFill>
              </a:rPr>
              <a:t>易方达中证海外互联ETF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基金代码</a:t>
            </a:r>
            <a:r>
              <a:rPr lang="zh-CN" sz="1600">
                <a:solidFill>
                  <a:schemeClr val="dk1"/>
                </a:solidFill>
              </a:rPr>
              <a:t>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513050.SH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成立日期：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2017-01-04</a:t>
            </a:r>
            <a:endParaRPr sz="16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基金公司</a:t>
            </a:r>
            <a:r>
              <a:rPr lang="zh-CN" sz="1600">
                <a:solidFill>
                  <a:schemeClr val="dk1"/>
                </a:solidFill>
              </a:rPr>
              <a:t>：</a:t>
            </a:r>
            <a:r>
              <a:rPr lang="zh-CN" sz="1600">
                <a:solidFill>
                  <a:srgbClr val="33333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易方达基金</a:t>
            </a:r>
            <a:endParaRPr sz="1600">
              <a:solidFill>
                <a:srgbClr val="333333"/>
              </a:solidFill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</a:rPr>
              <a:t>合计规模：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351.19亿元(2024-07-17)</a:t>
            </a:r>
            <a:endParaRPr sz="1600">
              <a:solidFill>
                <a:srgbClr val="333333"/>
              </a:solidFill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</a:rPr>
              <a:t>投资类型</a:t>
            </a:r>
            <a:r>
              <a:rPr lang="zh-CN" sz="1600">
                <a:solidFill>
                  <a:srgbClr val="333333"/>
                </a:solidFill>
              </a:rPr>
              <a:t>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国际(QDII)被动指数型股票基金</a:t>
            </a:r>
            <a:endParaRPr sz="1600">
              <a:solidFill>
                <a:srgbClr val="333333"/>
              </a:solidFill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</a:rPr>
              <a:t>比较基准：</a:t>
            </a:r>
            <a:r>
              <a:rPr lang="zh-CN" sz="1600">
                <a:solidFill>
                  <a:srgbClr val="333333"/>
                </a:solidFill>
              </a:rPr>
              <a:t>中证海外中国互联网50指数</a:t>
            </a:r>
            <a:endParaRPr sz="1600">
              <a:solidFill>
                <a:srgbClr val="333333"/>
              </a:solidFill>
            </a:endParaRPr>
          </a:p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502" name="Google Shape;5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775" y="2247975"/>
            <a:ext cx="4172177" cy="158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0"/>
          <p:cNvSpPr txBox="1"/>
          <p:nvPr/>
        </p:nvSpPr>
        <p:spPr>
          <a:xfrm>
            <a:off x="567070" y="1207640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景顺长城全球半导体芯片产业A  501225.OF</a:t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09" name="Google Shape;5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50" y="1729825"/>
            <a:ext cx="6023124" cy="13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49" y="4535878"/>
            <a:ext cx="5415600" cy="7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450" y="3425675"/>
            <a:ext cx="5878620" cy="7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450" y="5780650"/>
            <a:ext cx="7429425" cy="4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0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14" name="Google Shape;51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75" y="2198702"/>
            <a:ext cx="2588149" cy="45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775" y="1743250"/>
            <a:ext cx="1037990" cy="486947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1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</a:t>
            </a:r>
            <a:r>
              <a:rPr lang="zh-CN" sz="2400">
                <a:solidFill>
                  <a:schemeClr val="dk1"/>
                </a:solidFill>
              </a:rPr>
              <a:t>思路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22" name="Google Shape;522;p41"/>
          <p:cNvSpPr/>
          <p:nvPr/>
        </p:nvSpPr>
        <p:spPr>
          <a:xfrm>
            <a:off x="1413950" y="1173250"/>
            <a:ext cx="1286700" cy="57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(T-2)日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3" name="Google Shape;523;p41"/>
          <p:cNvSpPr/>
          <p:nvPr/>
        </p:nvSpPr>
        <p:spPr>
          <a:xfrm>
            <a:off x="5452650" y="1173250"/>
            <a:ext cx="1286700" cy="57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(T-1)日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4" name="Google Shape;524;p41"/>
          <p:cNvSpPr/>
          <p:nvPr/>
        </p:nvSpPr>
        <p:spPr>
          <a:xfrm>
            <a:off x="9491350" y="1173250"/>
            <a:ext cx="963300" cy="57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5" name="Google Shape;525;p41"/>
          <p:cNvSpPr/>
          <p:nvPr/>
        </p:nvSpPr>
        <p:spPr>
          <a:xfrm>
            <a:off x="7056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6" name="Google Shape;526;p41"/>
          <p:cNvSpPr/>
          <p:nvPr/>
        </p:nvSpPr>
        <p:spPr>
          <a:xfrm>
            <a:off x="1099550" y="43109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7" name="Google Shape;527;p41"/>
          <p:cNvSpPr txBox="1"/>
          <p:nvPr/>
        </p:nvSpPr>
        <p:spPr>
          <a:xfrm>
            <a:off x="2601225" y="2325200"/>
            <a:ext cx="882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已公布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28" name="Google Shape;528;p41"/>
          <p:cNvSpPr txBox="1"/>
          <p:nvPr/>
        </p:nvSpPr>
        <p:spPr>
          <a:xfrm>
            <a:off x="2601225" y="423185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已</a:t>
            </a: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公布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29" name="Google Shape;529;p41"/>
          <p:cNvSpPr txBox="1"/>
          <p:nvPr/>
        </p:nvSpPr>
        <p:spPr>
          <a:xfrm>
            <a:off x="629450" y="2508225"/>
            <a:ext cx="736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NVU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30" name="Google Shape;530;p41"/>
          <p:cNvSpPr txBox="1"/>
          <p:nvPr/>
        </p:nvSpPr>
        <p:spPr>
          <a:xfrm>
            <a:off x="825100" y="4310900"/>
            <a:ext cx="736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NAV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31" name="Google Shape;531;p41"/>
          <p:cNvSpPr/>
          <p:nvPr/>
        </p:nvSpPr>
        <p:spPr>
          <a:xfrm>
            <a:off x="47443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2" name="Google Shape;532;p41"/>
          <p:cNvSpPr txBox="1"/>
          <p:nvPr/>
        </p:nvSpPr>
        <p:spPr>
          <a:xfrm>
            <a:off x="4744350" y="240140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未公布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5138250" y="43109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34" name="Google Shape;534;p41"/>
          <p:cNvCxnSpPr>
            <a:stCxn id="525" idx="3"/>
            <a:endCxn id="533" idx="1"/>
          </p:cNvCxnSpPr>
          <p:nvPr/>
        </p:nvCxnSpPr>
        <p:spPr>
          <a:xfrm>
            <a:off x="3408950" y="2971050"/>
            <a:ext cx="1729200" cy="1767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41"/>
          <p:cNvCxnSpPr>
            <a:stCxn id="526" idx="3"/>
            <a:endCxn id="533" idx="1"/>
          </p:cNvCxnSpPr>
          <p:nvPr/>
        </p:nvCxnSpPr>
        <p:spPr>
          <a:xfrm>
            <a:off x="3015050" y="4737950"/>
            <a:ext cx="2123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41"/>
          <p:cNvSpPr/>
          <p:nvPr/>
        </p:nvSpPr>
        <p:spPr>
          <a:xfrm flipH="1" rot="-5400000">
            <a:off x="3867550" y="3286650"/>
            <a:ext cx="1861200" cy="1193700"/>
          </a:xfrm>
          <a:prstGeom prst="uturnArrow">
            <a:avLst>
              <a:gd fmla="val 1389" name="adj1"/>
              <a:gd fmla="val 7088" name="adj2"/>
              <a:gd fmla="val 11321" name="adj3"/>
              <a:gd fmla="val 43750" name="adj4"/>
              <a:gd fmla="val 75000" name="adj5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37" name="Google Shape;53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275" y="3779848"/>
            <a:ext cx="1879748" cy="4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1"/>
          <p:cNvSpPr/>
          <p:nvPr/>
        </p:nvSpPr>
        <p:spPr>
          <a:xfrm>
            <a:off x="86213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9" name="Google Shape;539;p41"/>
          <p:cNvSpPr txBox="1"/>
          <p:nvPr/>
        </p:nvSpPr>
        <p:spPr>
          <a:xfrm>
            <a:off x="10454650" y="240140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未公布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540" name="Google Shape;54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800" y="3101627"/>
            <a:ext cx="2588149" cy="45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2525" y="2646175"/>
            <a:ext cx="1037990" cy="4869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42"/>
          <p:cNvCxnSpPr>
            <a:stCxn id="548" idx="1"/>
            <a:endCxn id="549" idx="3"/>
          </p:cNvCxnSpPr>
          <p:nvPr/>
        </p:nvCxnSpPr>
        <p:spPr>
          <a:xfrm rot="10800000">
            <a:off x="8111950" y="2059050"/>
            <a:ext cx="509400" cy="912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42"/>
          <p:cNvCxnSpPr>
            <a:stCxn id="548" idx="1"/>
            <a:endCxn id="551" idx="3"/>
          </p:cNvCxnSpPr>
          <p:nvPr/>
        </p:nvCxnSpPr>
        <p:spPr>
          <a:xfrm flipH="1">
            <a:off x="8111950" y="2971050"/>
            <a:ext cx="509400" cy="1297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42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基金净值计算思路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53" name="Google Shape;553;p42"/>
          <p:cNvSpPr/>
          <p:nvPr/>
        </p:nvSpPr>
        <p:spPr>
          <a:xfrm>
            <a:off x="9491350" y="1173250"/>
            <a:ext cx="963300" cy="57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8" name="Google Shape;548;p42"/>
          <p:cNvSpPr/>
          <p:nvPr/>
        </p:nvSpPr>
        <p:spPr>
          <a:xfrm>
            <a:off x="86213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4" name="Google Shape;554;p42"/>
          <p:cNvSpPr txBox="1"/>
          <p:nvPr/>
        </p:nvSpPr>
        <p:spPr>
          <a:xfrm>
            <a:off x="10454650" y="240140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未公布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49" name="Google Shape;549;p42"/>
          <p:cNvSpPr/>
          <p:nvPr/>
        </p:nvSpPr>
        <p:spPr>
          <a:xfrm>
            <a:off x="6143025" y="1716825"/>
            <a:ext cx="1968900" cy="6846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申赎清单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中的港股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1" name="Google Shape;551;p42"/>
          <p:cNvSpPr/>
          <p:nvPr/>
        </p:nvSpPr>
        <p:spPr>
          <a:xfrm>
            <a:off x="6143025" y="3926525"/>
            <a:ext cx="1968900" cy="6846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申赎清单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中的美股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55" name="Google Shape;555;p42"/>
          <p:cNvCxnSpPr>
            <a:stCxn id="549" idx="1"/>
            <a:endCxn id="556" idx="0"/>
          </p:cNvCxnSpPr>
          <p:nvPr/>
        </p:nvCxnSpPr>
        <p:spPr>
          <a:xfrm rot="10800000">
            <a:off x="5277525" y="2059125"/>
            <a:ext cx="865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42"/>
          <p:cNvSpPr txBox="1"/>
          <p:nvPr/>
        </p:nvSpPr>
        <p:spPr>
          <a:xfrm>
            <a:off x="3972025" y="1316675"/>
            <a:ext cx="1968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港元兑人民币现汇率：</a:t>
            </a:r>
            <a:endParaRPr sz="12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兑换成人民币</a:t>
            </a:r>
            <a:endParaRPr sz="12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8" name="Google Shape;558;p42"/>
          <p:cNvSpPr/>
          <p:nvPr/>
        </p:nvSpPr>
        <p:spPr>
          <a:xfrm>
            <a:off x="3095750" y="3867725"/>
            <a:ext cx="2438400" cy="802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港股、美股</a:t>
            </a:r>
            <a:b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皆有上市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59" name="Google Shape;559;p42"/>
          <p:cNvCxnSpPr>
            <a:stCxn id="551" idx="1"/>
            <a:endCxn id="558" idx="3"/>
          </p:cNvCxnSpPr>
          <p:nvPr/>
        </p:nvCxnSpPr>
        <p:spPr>
          <a:xfrm rot="10800000">
            <a:off x="5534025" y="4268825"/>
            <a:ext cx="609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42"/>
          <p:cNvSpPr/>
          <p:nvPr/>
        </p:nvSpPr>
        <p:spPr>
          <a:xfrm>
            <a:off x="5992725" y="5404525"/>
            <a:ext cx="2269500" cy="802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仅于美股上市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61" name="Google Shape;561;p42"/>
          <p:cNvCxnSpPr>
            <a:stCxn id="551" idx="2"/>
            <a:endCxn id="560" idx="0"/>
          </p:cNvCxnSpPr>
          <p:nvPr/>
        </p:nvCxnSpPr>
        <p:spPr>
          <a:xfrm>
            <a:off x="7127475" y="4611125"/>
            <a:ext cx="0" cy="793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42"/>
          <p:cNvSpPr/>
          <p:nvPr/>
        </p:nvSpPr>
        <p:spPr>
          <a:xfrm>
            <a:off x="3645653" y="1765113"/>
            <a:ext cx="1632000" cy="588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获知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实时价格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2" name="Google Shape;562;p42"/>
          <p:cNvSpPr/>
          <p:nvPr/>
        </p:nvSpPr>
        <p:spPr>
          <a:xfrm>
            <a:off x="8513600" y="3989100"/>
            <a:ext cx="3584700" cy="28689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3" name="Google Shape;563;p42"/>
          <p:cNvSpPr txBox="1"/>
          <p:nvPr/>
        </p:nvSpPr>
        <p:spPr>
          <a:xfrm>
            <a:off x="4708600" y="3699425"/>
            <a:ext cx="457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①</a:t>
            </a:r>
            <a:endParaRPr sz="17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4" name="Google Shape;564;p42"/>
          <p:cNvSpPr/>
          <p:nvPr/>
        </p:nvSpPr>
        <p:spPr>
          <a:xfrm>
            <a:off x="9011900" y="4661438"/>
            <a:ext cx="2588100" cy="48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选择10只既在港股又在美股</a:t>
            </a:r>
            <a:endParaRPr b="1"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上市的股票（包含</a:t>
            </a:r>
            <a:r>
              <a:rPr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①</a:t>
            </a:r>
            <a:r>
              <a:rPr b="1"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）</a:t>
            </a:r>
            <a:endParaRPr sz="15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5" name="Google Shape;565;p42"/>
          <p:cNvSpPr/>
          <p:nvPr/>
        </p:nvSpPr>
        <p:spPr>
          <a:xfrm>
            <a:off x="9321500" y="5218450"/>
            <a:ext cx="1968900" cy="310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获知它们的实时价格</a:t>
            </a:r>
            <a:endParaRPr sz="15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6" name="Google Shape;566;p42"/>
          <p:cNvSpPr/>
          <p:nvPr/>
        </p:nvSpPr>
        <p:spPr>
          <a:xfrm>
            <a:off x="8761850" y="5590550"/>
            <a:ext cx="3088200" cy="310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根据</a:t>
            </a:r>
            <a:r>
              <a:rPr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港元兑美元现汇率</a:t>
            </a:r>
            <a:r>
              <a:rPr b="1"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换算成美元</a:t>
            </a:r>
            <a:endParaRPr sz="15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7" name="Google Shape;567;p42"/>
          <p:cNvSpPr/>
          <p:nvPr/>
        </p:nvSpPr>
        <p:spPr>
          <a:xfrm>
            <a:off x="8857400" y="5962650"/>
            <a:ext cx="2897100" cy="310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与美股收盘价比较，获知涨跌幅</a:t>
            </a:r>
            <a:endParaRPr sz="15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8" name="Google Shape;568;p42"/>
          <p:cNvSpPr/>
          <p:nvPr/>
        </p:nvSpPr>
        <p:spPr>
          <a:xfrm>
            <a:off x="9321500" y="6334750"/>
            <a:ext cx="1968900" cy="486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视市值占比为权重，</a:t>
            </a:r>
            <a:endParaRPr b="1"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获得综合涨跌幅</a:t>
            </a:r>
            <a:endParaRPr b="1"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9" name="Google Shape;569;p42"/>
          <p:cNvSpPr/>
          <p:nvPr/>
        </p:nvSpPr>
        <p:spPr>
          <a:xfrm>
            <a:off x="8782550" y="4103300"/>
            <a:ext cx="3046800" cy="4869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预估美股涨跌幅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70" name="Google Shape;570;p42"/>
          <p:cNvCxnSpPr/>
          <p:nvPr/>
        </p:nvCxnSpPr>
        <p:spPr>
          <a:xfrm flipH="1">
            <a:off x="11940175" y="4540950"/>
            <a:ext cx="12600" cy="1765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42"/>
          <p:cNvSpPr txBox="1"/>
          <p:nvPr/>
        </p:nvSpPr>
        <p:spPr>
          <a:xfrm>
            <a:off x="11138000" y="5070850"/>
            <a:ext cx="457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②</a:t>
            </a:r>
            <a:endParaRPr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2" name="Google Shape;572;p42"/>
          <p:cNvSpPr txBox="1"/>
          <p:nvPr/>
        </p:nvSpPr>
        <p:spPr>
          <a:xfrm>
            <a:off x="10985600" y="3926525"/>
            <a:ext cx="457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③</a:t>
            </a:r>
            <a:endParaRPr sz="17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3" name="Google Shape;573;p42"/>
          <p:cNvSpPr/>
          <p:nvPr/>
        </p:nvSpPr>
        <p:spPr>
          <a:xfrm>
            <a:off x="936175" y="3974825"/>
            <a:ext cx="1751700" cy="588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获知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实时价格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74" name="Google Shape;574;p42"/>
          <p:cNvCxnSpPr>
            <a:stCxn id="558" idx="1"/>
            <a:endCxn id="573" idx="0"/>
          </p:cNvCxnSpPr>
          <p:nvPr/>
        </p:nvCxnSpPr>
        <p:spPr>
          <a:xfrm rot="10800000">
            <a:off x="2687750" y="4268825"/>
            <a:ext cx="40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42"/>
          <p:cNvSpPr txBox="1"/>
          <p:nvPr/>
        </p:nvSpPr>
        <p:spPr>
          <a:xfrm>
            <a:off x="1124525" y="3475050"/>
            <a:ext cx="1968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使用②，根据美元兑人民币现价换算成人民币</a:t>
            </a:r>
            <a:endParaRPr sz="12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6" name="Google Shape;576;p42"/>
          <p:cNvSpPr/>
          <p:nvPr/>
        </p:nvSpPr>
        <p:spPr>
          <a:xfrm>
            <a:off x="3476775" y="5509313"/>
            <a:ext cx="1751700" cy="588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获知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实时价格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77" name="Google Shape;577;p42"/>
          <p:cNvCxnSpPr>
            <a:stCxn id="560" idx="1"/>
            <a:endCxn id="576" idx="0"/>
          </p:cNvCxnSpPr>
          <p:nvPr/>
        </p:nvCxnSpPr>
        <p:spPr>
          <a:xfrm rot="10800000">
            <a:off x="5228325" y="5803225"/>
            <a:ext cx="764400" cy="2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42"/>
          <p:cNvSpPr txBox="1"/>
          <p:nvPr/>
        </p:nvSpPr>
        <p:spPr>
          <a:xfrm>
            <a:off x="3546450" y="5009550"/>
            <a:ext cx="2438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</a:t>
            </a: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③×(T-1)日</a:t>
            </a: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收盘价)</a:t>
            </a: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，再根据</a:t>
            </a:r>
            <a:endParaRPr sz="12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美元兑人民币现价换算成人民币</a:t>
            </a:r>
            <a:endParaRPr sz="12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79" name="Google Shape;57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7" name="Google Shape;197;p16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</a:t>
            </a:r>
            <a:r>
              <a:rPr lang="zh-CN" sz="2400">
                <a:solidFill>
                  <a:schemeClr val="dk1"/>
                </a:solidFill>
              </a:rPr>
              <a:t>基本信息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594150" y="1150575"/>
            <a:ext cx="5251800" cy="52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基金名称</a:t>
            </a:r>
            <a:r>
              <a:rPr lang="zh-CN" sz="1600">
                <a:solidFill>
                  <a:schemeClr val="dk1"/>
                </a:solidFill>
              </a:rPr>
              <a:t>：景顺长城全球半导体芯片产业A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基金代码</a:t>
            </a:r>
            <a:r>
              <a:rPr lang="zh-CN" sz="1600">
                <a:solidFill>
                  <a:schemeClr val="dk1"/>
                </a:solidFill>
              </a:rPr>
              <a:t>：501225.OF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成立日期：</a:t>
            </a:r>
            <a:r>
              <a:rPr lang="zh-CN" sz="1600">
                <a:solidFill>
                  <a:srgbClr val="333333"/>
                </a:solidFill>
              </a:rPr>
              <a:t>2023-03-30</a:t>
            </a:r>
            <a:endParaRPr sz="16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基金公司</a:t>
            </a:r>
            <a:r>
              <a:rPr lang="zh-CN" sz="1600">
                <a:solidFill>
                  <a:schemeClr val="dk1"/>
                </a:solidFill>
              </a:rPr>
              <a:t>：</a:t>
            </a:r>
            <a:r>
              <a:rPr lang="zh-CN" sz="1600">
                <a:solidFill>
                  <a:srgbClr val="33333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景顺长城基金</a:t>
            </a:r>
            <a:endParaRPr sz="1600">
              <a:solidFill>
                <a:srgbClr val="333333"/>
              </a:solidFill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</a:rPr>
              <a:t>合计规模：</a:t>
            </a:r>
            <a:r>
              <a:rPr lang="zh-CN" sz="1600">
                <a:solidFill>
                  <a:srgbClr val="333333"/>
                </a:solidFill>
              </a:rPr>
              <a:t>4.95亿元(2024-06-30)</a:t>
            </a:r>
            <a:endParaRPr sz="1600">
              <a:solidFill>
                <a:srgbClr val="333333"/>
              </a:solidFill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</a:rPr>
              <a:t>投资类型</a:t>
            </a:r>
            <a:r>
              <a:rPr lang="zh-CN" sz="1600">
                <a:solidFill>
                  <a:srgbClr val="333333"/>
                </a:solidFill>
              </a:rPr>
              <a:t>：国际(QDII)普通股票型基金</a:t>
            </a:r>
            <a:endParaRPr sz="1600">
              <a:solidFill>
                <a:srgbClr val="333333"/>
              </a:solidFill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</a:rPr>
              <a:t>比较基准：</a:t>
            </a:r>
            <a:endParaRPr b="1" sz="1600">
              <a:solidFill>
                <a:srgbClr val="333333"/>
              </a:solidFill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333333"/>
                </a:solidFill>
              </a:rPr>
              <a:t>费城半导体指数收益率(PHLX Semiconductor Sector Index)(使用估值汇率调整)*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75%</a:t>
            </a:r>
            <a:r>
              <a:rPr lang="zh-CN" sz="1600">
                <a:solidFill>
                  <a:srgbClr val="333333"/>
                </a:solidFill>
              </a:rPr>
              <a:t> +中证芯片产业指数收益率*15%+人民币活期存款利率(税后)*10%</a:t>
            </a:r>
            <a:endParaRPr sz="1600">
              <a:solidFill>
                <a:srgbClr val="333333"/>
              </a:solidFill>
            </a:endParaRPr>
          </a:p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6394500" y="1484050"/>
            <a:ext cx="5097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  <a:highlight>
                  <a:srgbClr val="FFFFFF"/>
                </a:highlight>
              </a:rPr>
              <a:t>买入费率：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0.07%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  <a:highlight>
                  <a:srgbClr val="FFFFFF"/>
                </a:highlight>
              </a:rPr>
              <a:t>赎回费率：</a:t>
            </a: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7个自然日后赎回（≈ 5 交易日）0.75%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333333"/>
                </a:solidFill>
                <a:highlight>
                  <a:srgbClr val="FFFFFF"/>
                </a:highlight>
              </a:rPr>
              <a:t>		  30</a:t>
            </a:r>
            <a:r>
              <a:rPr lang="zh-CN" sz="1600">
                <a:solidFill>
                  <a:srgbClr val="333333"/>
                </a:solidFill>
                <a:highlight>
                  <a:schemeClr val="lt1"/>
                </a:highlight>
              </a:rPr>
              <a:t>个自然日后赎回（≈ 22 交易日）0.5%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200" name="Google Shape;2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500" y="2730675"/>
            <a:ext cx="5040650" cy="11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75" y="2198702"/>
            <a:ext cx="2588149" cy="45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775" y="1743250"/>
            <a:ext cx="1037990" cy="486947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3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基金净值计算思路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87" name="Google Shape;587;p43"/>
          <p:cNvSpPr/>
          <p:nvPr/>
        </p:nvSpPr>
        <p:spPr>
          <a:xfrm>
            <a:off x="1413950" y="1173250"/>
            <a:ext cx="1286700" cy="57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(T-2)日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8" name="Google Shape;588;p43"/>
          <p:cNvSpPr/>
          <p:nvPr/>
        </p:nvSpPr>
        <p:spPr>
          <a:xfrm>
            <a:off x="5452650" y="1173250"/>
            <a:ext cx="1286700" cy="57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(T-1)日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9" name="Google Shape;589;p43"/>
          <p:cNvSpPr/>
          <p:nvPr/>
        </p:nvSpPr>
        <p:spPr>
          <a:xfrm>
            <a:off x="9491350" y="1173250"/>
            <a:ext cx="963300" cy="57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0" name="Google Shape;590;p43"/>
          <p:cNvSpPr/>
          <p:nvPr/>
        </p:nvSpPr>
        <p:spPr>
          <a:xfrm>
            <a:off x="7056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1" name="Google Shape;591;p43"/>
          <p:cNvSpPr/>
          <p:nvPr/>
        </p:nvSpPr>
        <p:spPr>
          <a:xfrm>
            <a:off x="1099550" y="43109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2" name="Google Shape;592;p43"/>
          <p:cNvSpPr txBox="1"/>
          <p:nvPr/>
        </p:nvSpPr>
        <p:spPr>
          <a:xfrm>
            <a:off x="2601225" y="2325200"/>
            <a:ext cx="882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已公布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93" name="Google Shape;593;p43"/>
          <p:cNvSpPr txBox="1"/>
          <p:nvPr/>
        </p:nvSpPr>
        <p:spPr>
          <a:xfrm>
            <a:off x="2601225" y="423185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已公布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94" name="Google Shape;594;p43"/>
          <p:cNvSpPr txBox="1"/>
          <p:nvPr/>
        </p:nvSpPr>
        <p:spPr>
          <a:xfrm>
            <a:off x="629450" y="2508225"/>
            <a:ext cx="736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NVU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95" name="Google Shape;595;p43"/>
          <p:cNvSpPr txBox="1"/>
          <p:nvPr/>
        </p:nvSpPr>
        <p:spPr>
          <a:xfrm>
            <a:off x="825100" y="4310900"/>
            <a:ext cx="736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NAV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96" name="Google Shape;596;p43"/>
          <p:cNvSpPr/>
          <p:nvPr/>
        </p:nvSpPr>
        <p:spPr>
          <a:xfrm>
            <a:off x="47443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>
            <a:off x="4744350" y="240140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未公布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598" name="Google Shape;598;p43"/>
          <p:cNvSpPr/>
          <p:nvPr/>
        </p:nvSpPr>
        <p:spPr>
          <a:xfrm>
            <a:off x="5138250" y="43109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99" name="Google Shape;599;p43"/>
          <p:cNvCxnSpPr>
            <a:stCxn id="590" idx="3"/>
            <a:endCxn id="598" idx="1"/>
          </p:cNvCxnSpPr>
          <p:nvPr/>
        </p:nvCxnSpPr>
        <p:spPr>
          <a:xfrm>
            <a:off x="3408950" y="2971050"/>
            <a:ext cx="1729200" cy="1767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43"/>
          <p:cNvCxnSpPr>
            <a:stCxn id="591" idx="3"/>
            <a:endCxn id="598" idx="1"/>
          </p:cNvCxnSpPr>
          <p:nvPr/>
        </p:nvCxnSpPr>
        <p:spPr>
          <a:xfrm>
            <a:off x="3015050" y="4737950"/>
            <a:ext cx="2123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43"/>
          <p:cNvSpPr/>
          <p:nvPr/>
        </p:nvSpPr>
        <p:spPr>
          <a:xfrm flipH="1" rot="-5400000">
            <a:off x="3867550" y="3286650"/>
            <a:ext cx="1861200" cy="1193700"/>
          </a:xfrm>
          <a:prstGeom prst="uturnArrow">
            <a:avLst>
              <a:gd fmla="val 1389" name="adj1"/>
              <a:gd fmla="val 7088" name="adj2"/>
              <a:gd fmla="val 11321" name="adj3"/>
              <a:gd fmla="val 43750" name="adj4"/>
              <a:gd fmla="val 75000" name="adj5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02" name="Google Shape;6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275" y="3779848"/>
            <a:ext cx="1879748" cy="4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3"/>
          <p:cNvSpPr/>
          <p:nvPr/>
        </p:nvSpPr>
        <p:spPr>
          <a:xfrm>
            <a:off x="8621350" y="2467050"/>
            <a:ext cx="27033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最小申购赎回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4" name="Google Shape;604;p43"/>
          <p:cNvSpPr txBox="1"/>
          <p:nvPr/>
        </p:nvSpPr>
        <p:spPr>
          <a:xfrm>
            <a:off x="10454650" y="2401400"/>
            <a:ext cx="963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accent2"/>
                </a:solidFill>
                <a:latin typeface="STFangsong"/>
                <a:ea typeface="STFangsong"/>
                <a:cs typeface="STFangsong"/>
                <a:sym typeface="STFangsong"/>
              </a:rPr>
              <a:t>未公布</a:t>
            </a:r>
            <a:endParaRPr b="1" sz="1600">
              <a:solidFill>
                <a:schemeClr val="accent2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sp>
        <p:nvSpPr>
          <p:cNvPr id="605" name="Google Shape;605;p43"/>
          <p:cNvSpPr/>
          <p:nvPr/>
        </p:nvSpPr>
        <p:spPr>
          <a:xfrm>
            <a:off x="9015250" y="43109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单位净值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6" name="Google Shape;606;p43"/>
          <p:cNvSpPr/>
          <p:nvPr/>
        </p:nvSpPr>
        <p:spPr>
          <a:xfrm flipH="1" rot="-5400000">
            <a:off x="7769350" y="3286650"/>
            <a:ext cx="1861200" cy="1193700"/>
          </a:xfrm>
          <a:prstGeom prst="uturnArrow">
            <a:avLst>
              <a:gd fmla="val 1389" name="adj1"/>
              <a:gd fmla="val 7088" name="adj2"/>
              <a:gd fmla="val 11321" name="adj3"/>
              <a:gd fmla="val 43750" name="adj4"/>
              <a:gd fmla="val 75000" name="adj5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607" name="Google Shape;607;p43"/>
          <p:cNvCxnSpPr>
            <a:stCxn id="596" idx="3"/>
            <a:endCxn id="606" idx="1"/>
          </p:cNvCxnSpPr>
          <p:nvPr/>
        </p:nvCxnSpPr>
        <p:spPr>
          <a:xfrm>
            <a:off x="7447650" y="2971050"/>
            <a:ext cx="1550700" cy="1758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43"/>
          <p:cNvCxnSpPr>
            <a:stCxn id="598" idx="3"/>
            <a:endCxn id="606" idx="1"/>
          </p:cNvCxnSpPr>
          <p:nvPr/>
        </p:nvCxnSpPr>
        <p:spPr>
          <a:xfrm flipH="1" rot="10800000">
            <a:off x="7053750" y="4729550"/>
            <a:ext cx="1944600" cy="8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9" name="Google Shape;60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950" y="3711900"/>
            <a:ext cx="2123100" cy="53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3"/>
          <p:cNvSpPr/>
          <p:nvPr/>
        </p:nvSpPr>
        <p:spPr>
          <a:xfrm>
            <a:off x="9015250" y="5764100"/>
            <a:ext cx="1915500" cy="8541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实时价格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1" name="Google Shape;611;p43"/>
          <p:cNvSpPr/>
          <p:nvPr/>
        </p:nvSpPr>
        <p:spPr>
          <a:xfrm rot="5400000">
            <a:off x="9679000" y="5396200"/>
            <a:ext cx="588000" cy="179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2" name="Google Shape;612;p43"/>
          <p:cNvSpPr/>
          <p:nvPr/>
        </p:nvSpPr>
        <p:spPr>
          <a:xfrm>
            <a:off x="8563375" y="5421375"/>
            <a:ext cx="1403400" cy="179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3" name="Google Shape;613;p43"/>
          <p:cNvSpPr/>
          <p:nvPr/>
        </p:nvSpPr>
        <p:spPr>
          <a:xfrm>
            <a:off x="6968300" y="5150325"/>
            <a:ext cx="1555200" cy="7212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折溢价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14" name="Google Shape;61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0" name="Google Shape;620;p44"/>
          <p:cNvSpPr txBox="1"/>
          <p:nvPr/>
        </p:nvSpPr>
        <p:spPr>
          <a:xfrm>
            <a:off x="3047988" y="987920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易方达中证海外互联ETF</a:t>
            </a:r>
            <a:r>
              <a:rPr b="1"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</a:t>
            </a:r>
            <a:r>
              <a:rPr b="1"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513050.SH  T=7.19</a:t>
            </a:r>
            <a:endParaRPr b="1"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1" name="Google Shape;621;p44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622" name="Google Shape;6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560" y="3634675"/>
            <a:ext cx="4158498" cy="2478051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4"/>
          <p:cNvSpPr/>
          <p:nvPr/>
        </p:nvSpPr>
        <p:spPr>
          <a:xfrm>
            <a:off x="9767750" y="4173750"/>
            <a:ext cx="952200" cy="1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4" name="Google Shape;624;p44"/>
          <p:cNvSpPr txBox="1"/>
          <p:nvPr/>
        </p:nvSpPr>
        <p:spPr>
          <a:xfrm>
            <a:off x="10132275" y="4107500"/>
            <a:ext cx="8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1.84%</a:t>
            </a:r>
            <a:endParaRPr sz="1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5" name="Google Shape;625;p44"/>
          <p:cNvSpPr/>
          <p:nvPr/>
        </p:nvSpPr>
        <p:spPr>
          <a:xfrm>
            <a:off x="9767750" y="4816050"/>
            <a:ext cx="952200" cy="1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6" name="Google Shape;626;p44"/>
          <p:cNvSpPr txBox="1"/>
          <p:nvPr/>
        </p:nvSpPr>
        <p:spPr>
          <a:xfrm>
            <a:off x="10132275" y="4749800"/>
            <a:ext cx="8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1.50%</a:t>
            </a:r>
            <a:endParaRPr sz="1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27" name="Google Shape;6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540525"/>
            <a:ext cx="6011252" cy="53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9225" y="2629575"/>
            <a:ext cx="6943150" cy="9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5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>
            <a:off x="3047988" y="987920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易方达中证海外互联ETF  513050.SH  T=7.23</a:t>
            </a:r>
            <a:endParaRPr b="1"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6" name="Google Shape;636;p45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37" name="Google Shape;637;p45"/>
          <p:cNvSpPr txBox="1"/>
          <p:nvPr/>
        </p:nvSpPr>
        <p:spPr>
          <a:xfrm>
            <a:off x="8563400" y="1184750"/>
            <a:ext cx="189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（数据为14:00时）</a:t>
            </a:r>
            <a:endParaRPr sz="15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38" name="Google Shape;6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" y="1540525"/>
            <a:ext cx="6585025" cy="53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850" y="3008545"/>
            <a:ext cx="6943150" cy="89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0165" y="4769347"/>
            <a:ext cx="3997659" cy="69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6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7" name="Google Shape;647;p46"/>
          <p:cNvSpPr txBox="1"/>
          <p:nvPr/>
        </p:nvSpPr>
        <p:spPr>
          <a:xfrm>
            <a:off x="3047988" y="987920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CN" sz="2000">
                <a:solidFill>
                  <a:schemeClr val="dk1"/>
                </a:solidFill>
              </a:rPr>
              <a:t>国泰纳斯达克100ETF </a:t>
            </a:r>
            <a:r>
              <a:rPr lang="zh-CN" sz="2000">
                <a:solidFill>
                  <a:schemeClr val="dk1"/>
                </a:solidFill>
              </a:rPr>
              <a:t>513100.SH</a:t>
            </a:r>
            <a:endParaRPr b="1"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8" name="Google Shape;648;p46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基金基本信息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649" name="Google Shape;6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6"/>
          <p:cNvSpPr txBox="1"/>
          <p:nvPr/>
        </p:nvSpPr>
        <p:spPr>
          <a:xfrm>
            <a:off x="1365125" y="1940275"/>
            <a:ext cx="5268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成立日期：</a:t>
            </a:r>
            <a:r>
              <a:rPr lang="zh-CN" sz="1600">
                <a:solidFill>
                  <a:srgbClr val="333333"/>
                </a:solidFill>
                <a:highlight>
                  <a:schemeClr val="lt1"/>
                </a:highlight>
              </a:rPr>
              <a:t>2017-01-04</a:t>
            </a:r>
            <a:endParaRPr sz="16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基金公司</a:t>
            </a:r>
            <a:r>
              <a:rPr lang="zh-CN" sz="1600">
                <a:solidFill>
                  <a:schemeClr val="dk1"/>
                </a:solidFill>
              </a:rPr>
              <a:t>：</a:t>
            </a:r>
            <a:r>
              <a:rPr lang="zh-CN" sz="1600">
                <a:solidFill>
                  <a:srgbClr val="33333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国泰基金管理有限公司</a:t>
            </a:r>
            <a:endParaRPr sz="1600">
              <a:solidFill>
                <a:srgbClr val="333333"/>
              </a:solidFill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</a:rPr>
              <a:t>合计规模：</a:t>
            </a:r>
            <a:r>
              <a:rPr lang="zh-CN" sz="1600">
                <a:solidFill>
                  <a:srgbClr val="333333"/>
                </a:solidFill>
                <a:highlight>
                  <a:schemeClr val="lt1"/>
                </a:highlight>
              </a:rPr>
              <a:t>351.19亿元(2024-07-17)</a:t>
            </a:r>
            <a:endParaRPr sz="1600">
              <a:solidFill>
                <a:srgbClr val="333333"/>
              </a:solidFill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</a:rPr>
              <a:t>投资类型</a:t>
            </a:r>
            <a:r>
              <a:rPr lang="zh-CN" sz="1600">
                <a:solidFill>
                  <a:srgbClr val="333333"/>
                </a:solidFill>
              </a:rPr>
              <a:t>：</a:t>
            </a:r>
            <a:r>
              <a:rPr lang="zh-CN" sz="1600">
                <a:solidFill>
                  <a:srgbClr val="333333"/>
                </a:solidFill>
                <a:highlight>
                  <a:schemeClr val="lt1"/>
                </a:highlight>
              </a:rPr>
              <a:t>国际(QDII)被动指数型股票基金</a:t>
            </a:r>
            <a:endParaRPr sz="1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</a:rPr>
              <a:t>投资区域: </a:t>
            </a:r>
            <a:r>
              <a:rPr lang="zh-CN" sz="1600">
                <a:solidFill>
                  <a:srgbClr val="333333"/>
                </a:solidFill>
              </a:rPr>
              <a:t>美国</a:t>
            </a:r>
            <a:endParaRPr sz="1600">
              <a:solidFill>
                <a:srgbClr val="333333"/>
              </a:solidFill>
            </a:endParaRPr>
          </a:p>
          <a:p>
            <a:pPr indent="0" lvl="0" marL="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333333"/>
                </a:solidFill>
              </a:rPr>
              <a:t>比较基准：</a:t>
            </a:r>
            <a:r>
              <a:rPr lang="zh-CN" sz="1600">
                <a:solidFill>
                  <a:srgbClr val="333333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纳斯达克100指数(Nasdaq-100 Index)收益率(经汇率调整后的总收益指数收益率)</a:t>
            </a:r>
            <a:endParaRPr sz="1600"/>
          </a:p>
        </p:txBody>
      </p:sp>
      <p:pic>
        <p:nvPicPr>
          <p:cNvPr id="651" name="Google Shape;65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275" y="2344200"/>
            <a:ext cx="4146726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 txBox="1"/>
          <p:nvPr/>
        </p:nvSpPr>
        <p:spPr>
          <a:xfrm flipH="1">
            <a:off x="8925388" y="618892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7" name="Google Shape;657;p47"/>
          <p:cNvSpPr txBox="1"/>
          <p:nvPr/>
        </p:nvSpPr>
        <p:spPr>
          <a:xfrm>
            <a:off x="3047988" y="987920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</a:rPr>
              <a:t>国泰纳斯达克100ETF </a:t>
            </a:r>
            <a:r>
              <a:rPr lang="zh-CN" sz="2000">
                <a:solidFill>
                  <a:schemeClr val="dk1"/>
                </a:solidFill>
              </a:rPr>
              <a:t>513100.SH</a:t>
            </a:r>
            <a:endParaRPr b="1"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8" name="Google Shape;658;p47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</a:t>
            </a:r>
            <a:r>
              <a:rPr lang="zh-CN" sz="2400">
                <a:solidFill>
                  <a:schemeClr val="dk1"/>
                </a:solidFill>
              </a:rPr>
              <a:t>净值计算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659" name="Google Shape;659;p47"/>
          <p:cNvGraphicFramePr/>
          <p:nvPr/>
        </p:nvGraphicFramePr>
        <p:xfrm>
          <a:off x="1513450" y="184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{5413A1D5-9E7B-45F8-87AB-4BF0060C4D84}</a:tableStyleId>
              </a:tblPr>
              <a:tblGrid>
                <a:gridCol w="1805250"/>
                <a:gridCol w="1258675"/>
                <a:gridCol w="1545000"/>
                <a:gridCol w="1261775"/>
                <a:gridCol w="1968425"/>
                <a:gridCol w="1325950"/>
              </a:tblGrid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2024/7/23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09:28:37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2024-07-19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2024-07-22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实时美元汇率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7.27370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T-2</a:t>
                      </a:r>
                      <a:r>
                        <a:rPr lang="zh-CN" sz="1600"/>
                        <a:t>美元中间价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7.1315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T-1</a:t>
                      </a:r>
                      <a:r>
                        <a:rPr lang="zh-CN" sz="1600"/>
                        <a:t>美元中间价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7.1335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预估净值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1.426051072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T-2</a:t>
                      </a:r>
                      <a:r>
                        <a:rPr lang="zh-CN" sz="1600"/>
                        <a:t>净值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1.4020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T-1</a:t>
                      </a:r>
                      <a:r>
                        <a:rPr lang="zh-CN" sz="1600"/>
                        <a:t>预估净值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1.42820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纳斯达克100期货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19950.750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T-1</a:t>
                      </a:r>
                      <a:r>
                        <a:rPr lang="zh-CN" sz="1600"/>
                        <a:t>纳斯达克</a:t>
                      </a: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r>
                        <a:rPr lang="zh-CN" sz="1600"/>
                        <a:t>期货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19980.750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/>
                        <a:t>折价率</a:t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1.667055%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0" name="Google Shape;6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"/>
          <p:cNvSpPr txBox="1"/>
          <p:nvPr/>
        </p:nvSpPr>
        <p:spPr>
          <a:xfrm flipH="1">
            <a:off x="9143988" y="6591576"/>
            <a:ext cx="2523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66" name="Google Shape;666;p48"/>
          <p:cNvSpPr txBox="1"/>
          <p:nvPr/>
        </p:nvSpPr>
        <p:spPr>
          <a:xfrm>
            <a:off x="3047988" y="987920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</a:rPr>
              <a:t>国泰纳斯达克100ETF </a:t>
            </a:r>
            <a:r>
              <a:rPr lang="zh-CN" sz="2000">
                <a:solidFill>
                  <a:schemeClr val="dk1"/>
                </a:solidFill>
              </a:rPr>
              <a:t>513100.SH</a:t>
            </a:r>
            <a:endParaRPr b="1"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67" name="Google Shape;667;p48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668" name="Google Shape;6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9" name="Google Shape;669;p48"/>
          <p:cNvGraphicFramePr/>
          <p:nvPr/>
        </p:nvGraphicFramePr>
        <p:xfrm>
          <a:off x="625875" y="143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{5413A1D5-9E7B-45F8-87AB-4BF0060C4D84}</a:tableStyleId>
              </a:tblPr>
              <a:tblGrid>
                <a:gridCol w="1135050"/>
                <a:gridCol w="1869525"/>
                <a:gridCol w="1135050"/>
                <a:gridCol w="1135050"/>
              </a:tblGrid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2024/7/23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纳斯达克</a:t>
                      </a: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r>
                        <a:rPr lang="zh-CN" sz="1200"/>
                        <a:t>期货现价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预估净值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折价率</a:t>
                      </a:r>
                      <a:endParaRPr sz="12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09:47:28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1.426890945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1.7249%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09:47:33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1.426890945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1.7249%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09:47:38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19963.25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1.426944554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1.7286%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09:47:43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19963.25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1.426944554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1.7286%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09:47:49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19963.25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1.426944554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1.7286%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09:47:54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19963.25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1.426944554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1.7286%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09:47:59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19963.25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1.426944554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1.7286%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1.426890945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1.7249%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09:48:09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1.426890945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1.7249%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09:48:14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1.426890945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1.7249%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1.426890945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1.7249%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09:48:24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1.426890945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1.7249%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0" name="Google Shape;670;p48"/>
          <p:cNvGraphicFramePr/>
          <p:nvPr/>
        </p:nvGraphicFramePr>
        <p:xfrm>
          <a:off x="6167050" y="143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{5413A1D5-9E7B-45F8-87AB-4BF0060C4D84}</a:tableStyleId>
              </a:tblPr>
              <a:tblGrid>
                <a:gridCol w="1362075"/>
                <a:gridCol w="1828800"/>
                <a:gridCol w="1143000"/>
                <a:gridCol w="838200"/>
              </a:tblGrid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09:48:29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1.426890945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1.7249%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09:48:34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1.426908815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1.7262%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09:48:39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1.426908815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1.7262%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1.426908815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1.7262%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09:48:49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1.426980293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1.7311%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09:48:54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1.426980293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1.7311%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09:48:59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1.426980293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1.7311%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09:49:04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1.426980293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1.7311%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09:49:09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19963.25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1.426944554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1.7286%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09:49:17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1.426908815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1.7262%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09:49:22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1.426980293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1.7311%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09:49:27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19963.25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1.426944554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1.7286%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09:49:32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19962.75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1.426908815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1.7262%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49"/>
          <p:cNvGrpSpPr/>
          <p:nvPr/>
        </p:nvGrpSpPr>
        <p:grpSpPr>
          <a:xfrm>
            <a:off x="7695246" y="2209994"/>
            <a:ext cx="3465027" cy="2255326"/>
            <a:chOff x="4194401" y="1356554"/>
            <a:chExt cx="3465027" cy="2255326"/>
          </a:xfrm>
        </p:grpSpPr>
        <p:grpSp>
          <p:nvGrpSpPr>
            <p:cNvPr id="676" name="Google Shape;676;p49"/>
            <p:cNvGrpSpPr/>
            <p:nvPr/>
          </p:nvGrpSpPr>
          <p:grpSpPr>
            <a:xfrm>
              <a:off x="5185908" y="1356554"/>
              <a:ext cx="1886354" cy="2255326"/>
              <a:chOff x="5440680" y="807720"/>
              <a:chExt cx="1622755" cy="2423160"/>
            </a:xfrm>
          </p:grpSpPr>
          <p:sp>
            <p:nvSpPr>
              <p:cNvPr id="677" name="Google Shape;677;p49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rect b="b" l="l" r="r" t="t"/>
                <a:pathLst>
                  <a:path extrusionOk="0" h="2423160" w="1272845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78" name="Google Shape;678;p49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rect b="b" l="l" r="r" t="t"/>
                <a:pathLst>
                  <a:path extrusionOk="0" h="2194560" w="1622755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rgbClr val="AE11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79" name="Google Shape;679;p49"/>
            <p:cNvGrpSpPr/>
            <p:nvPr/>
          </p:nvGrpSpPr>
          <p:grpSpPr>
            <a:xfrm rot="7989373">
              <a:off x="4411603" y="1997090"/>
              <a:ext cx="811873" cy="947185"/>
              <a:chOff x="5440680" y="807720"/>
              <a:chExt cx="1622755" cy="2423160"/>
            </a:xfrm>
          </p:grpSpPr>
          <p:sp>
            <p:nvSpPr>
              <p:cNvPr id="680" name="Google Shape;680;p49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rect b="b" l="l" r="r" t="t"/>
                <a:pathLst>
                  <a:path extrusionOk="0" h="2423160" w="1272845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rgbClr val="F1728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81" name="Google Shape;681;p49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rect b="b" l="l" r="r" t="t"/>
                <a:pathLst>
                  <a:path extrusionOk="0" h="2194560" w="1622755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rgbClr val="AE11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682" name="Google Shape;682;p49"/>
            <p:cNvGrpSpPr/>
            <p:nvPr/>
          </p:nvGrpSpPr>
          <p:grpSpPr>
            <a:xfrm rot="6408726">
              <a:off x="7146177" y="2421506"/>
              <a:ext cx="233347" cy="272241"/>
              <a:chOff x="5440680" y="807720"/>
              <a:chExt cx="1622755" cy="2423160"/>
            </a:xfrm>
          </p:grpSpPr>
          <p:sp>
            <p:nvSpPr>
              <p:cNvPr id="683" name="Google Shape;683;p49"/>
              <p:cNvSpPr/>
              <p:nvPr/>
            </p:nvSpPr>
            <p:spPr>
              <a:xfrm>
                <a:off x="5440680" y="807720"/>
                <a:ext cx="1272845" cy="2423160"/>
              </a:xfrm>
              <a:custGeom>
                <a:rect b="b" l="l" r="r" t="t"/>
                <a:pathLst>
                  <a:path extrusionOk="0" h="2423160" w="1272845">
                    <a:moveTo>
                      <a:pt x="22555" y="242316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22555" y="2423160"/>
                    </a:lnTo>
                    <a:close/>
                  </a:path>
                </a:pathLst>
              </a:custGeom>
              <a:solidFill>
                <a:srgbClr val="F1728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84" name="Google Shape;684;p49"/>
              <p:cNvSpPr/>
              <p:nvPr/>
            </p:nvSpPr>
            <p:spPr>
              <a:xfrm>
                <a:off x="5440680" y="807720"/>
                <a:ext cx="1622755" cy="2194560"/>
              </a:xfrm>
              <a:custGeom>
                <a:rect b="b" l="l" r="r" t="t"/>
                <a:pathLst>
                  <a:path extrusionOk="0" h="2194560" w="1622755">
                    <a:moveTo>
                      <a:pt x="1622755" y="1021080"/>
                    </a:moveTo>
                    <a:lnTo>
                      <a:pt x="0" y="0"/>
                    </a:lnTo>
                    <a:lnTo>
                      <a:pt x="1272845" y="2194560"/>
                    </a:lnTo>
                    <a:lnTo>
                      <a:pt x="1622755" y="1021080"/>
                    </a:lnTo>
                    <a:close/>
                  </a:path>
                </a:pathLst>
              </a:custGeom>
              <a:solidFill>
                <a:srgbClr val="AE11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685" name="Google Shape;685;p49"/>
            <p:cNvSpPr/>
            <p:nvPr/>
          </p:nvSpPr>
          <p:spPr>
            <a:xfrm rot="6139590">
              <a:off x="7123387" y="1606007"/>
              <a:ext cx="451807" cy="536184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686" name="Google Shape;686;p49"/>
          <p:cNvSpPr txBox="1"/>
          <p:nvPr/>
        </p:nvSpPr>
        <p:spPr>
          <a:xfrm>
            <a:off x="1882503" y="2385186"/>
            <a:ext cx="565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谢谢聆听！</a:t>
            </a:r>
            <a:endParaRPr b="1" sz="6000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87" name="Google Shape;6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/>
        </p:nvSpPr>
        <p:spPr>
          <a:xfrm>
            <a:off x="567070" y="1207640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景顺长城全球半导体芯片产业A  501225.OF</a:t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07" name="Google Shape;2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50" y="1729825"/>
            <a:ext cx="6023124" cy="13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49" y="4535878"/>
            <a:ext cx="5415600" cy="7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450" y="3425675"/>
            <a:ext cx="5878620" cy="7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450" y="5780650"/>
            <a:ext cx="7429425" cy="4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7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2" name="Google Shape;2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857" y="2063465"/>
            <a:ext cx="11498582" cy="32905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8"/>
          <p:cNvSpPr txBox="1"/>
          <p:nvPr/>
        </p:nvSpPr>
        <p:spPr>
          <a:xfrm flipH="1">
            <a:off x="8925302" y="6188926"/>
            <a:ext cx="2523986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数据来源：Wind</a:t>
            </a:r>
            <a:endParaRPr sz="105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3143888" y="987920"/>
            <a:ext cx="60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景顺长城全球半导体芯片产业A  501225.OF</a:t>
            </a:r>
            <a:endParaRPr b="1"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0" name="Google Shape;220;p18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基金净值计算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1" name="Google Shape;2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估算误差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7" name="Google Shape;2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775" y="952075"/>
            <a:ext cx="9581826" cy="560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/>
          <p:nvPr/>
        </p:nvSpPr>
        <p:spPr>
          <a:xfrm>
            <a:off x="4743452" y="1461347"/>
            <a:ext cx="2849033" cy="1754715"/>
          </a:xfrm>
          <a:custGeom>
            <a:rect b="b" l="l" r="r" t="t"/>
            <a:pathLst>
              <a:path extrusionOk="0" h="634" w="1028">
                <a:moveTo>
                  <a:pt x="0" y="237"/>
                </a:moveTo>
                <a:cubicBezTo>
                  <a:pt x="0" y="237"/>
                  <a:pt x="264" y="634"/>
                  <a:pt x="1028" y="303"/>
                </a:cubicBezTo>
                <a:cubicBezTo>
                  <a:pt x="1028" y="303"/>
                  <a:pt x="992" y="129"/>
                  <a:pt x="811" y="10"/>
                </a:cubicBezTo>
                <a:cubicBezTo>
                  <a:pt x="811" y="10"/>
                  <a:pt x="622" y="168"/>
                  <a:pt x="210" y="0"/>
                </a:cubicBezTo>
                <a:cubicBezTo>
                  <a:pt x="210" y="0"/>
                  <a:pt x="60" y="96"/>
                  <a:pt x="0" y="237"/>
                </a:cubicBezTo>
                <a:close/>
              </a:path>
            </a:pathLst>
          </a:custGeom>
          <a:solidFill>
            <a:srgbClr val="AE112F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4601635" y="2765214"/>
            <a:ext cx="2963332" cy="1813983"/>
          </a:xfrm>
          <a:custGeom>
            <a:rect b="b" l="l" r="r" t="t"/>
            <a:pathLst>
              <a:path extrusionOk="0" h="655" w="1069">
                <a:moveTo>
                  <a:pt x="0" y="0"/>
                </a:moveTo>
                <a:cubicBezTo>
                  <a:pt x="0" y="0"/>
                  <a:pt x="414" y="432"/>
                  <a:pt x="1069" y="205"/>
                </a:cubicBezTo>
                <a:cubicBezTo>
                  <a:pt x="1069" y="205"/>
                  <a:pt x="1032" y="289"/>
                  <a:pt x="987" y="344"/>
                </a:cubicBezTo>
                <a:cubicBezTo>
                  <a:pt x="942" y="399"/>
                  <a:pt x="894" y="479"/>
                  <a:pt x="894" y="479"/>
                </a:cubicBezTo>
                <a:cubicBezTo>
                  <a:pt x="894" y="479"/>
                  <a:pt x="517" y="655"/>
                  <a:pt x="121" y="344"/>
                </a:cubicBezTo>
                <a:cubicBezTo>
                  <a:pt x="121" y="344"/>
                  <a:pt x="7" y="229"/>
                  <a:pt x="0" y="0"/>
                </a:cubicBezTo>
                <a:close/>
              </a:path>
            </a:pathLst>
          </a:custGeom>
          <a:solidFill>
            <a:srgbClr val="AE112F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5209117" y="4240531"/>
            <a:ext cx="1619251" cy="999067"/>
          </a:xfrm>
          <a:custGeom>
            <a:rect b="b" l="l" r="r" t="t"/>
            <a:pathLst>
              <a:path extrusionOk="0" h="361" w="584">
                <a:moveTo>
                  <a:pt x="0" y="0"/>
                </a:moveTo>
                <a:cubicBezTo>
                  <a:pt x="0" y="0"/>
                  <a:pt x="182" y="209"/>
                  <a:pt x="584" y="208"/>
                </a:cubicBezTo>
                <a:cubicBezTo>
                  <a:pt x="584" y="208"/>
                  <a:pt x="401" y="361"/>
                  <a:pt x="76" y="212"/>
                </a:cubicBezTo>
                <a:cubicBezTo>
                  <a:pt x="76" y="212"/>
                  <a:pt x="25" y="19"/>
                  <a:pt x="0" y="0"/>
                </a:cubicBezTo>
                <a:close/>
              </a:path>
            </a:pathLst>
          </a:custGeom>
          <a:solidFill>
            <a:srgbClr val="AE112F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5209117" y="3332480"/>
            <a:ext cx="2355852" cy="1515533"/>
          </a:xfrm>
          <a:custGeom>
            <a:rect b="b" l="l" r="r" t="t"/>
            <a:pathLst>
              <a:path extrusionOk="0" h="547" w="850">
                <a:moveTo>
                  <a:pt x="850" y="0"/>
                </a:moveTo>
                <a:cubicBezTo>
                  <a:pt x="850" y="0"/>
                  <a:pt x="587" y="296"/>
                  <a:pt x="0" y="328"/>
                </a:cubicBezTo>
                <a:cubicBezTo>
                  <a:pt x="0" y="328"/>
                  <a:pt x="13" y="357"/>
                  <a:pt x="17" y="397"/>
                </a:cubicBezTo>
                <a:cubicBezTo>
                  <a:pt x="20" y="436"/>
                  <a:pt x="51" y="533"/>
                  <a:pt x="76" y="540"/>
                </a:cubicBezTo>
                <a:cubicBezTo>
                  <a:pt x="100" y="547"/>
                  <a:pt x="485" y="535"/>
                  <a:pt x="657" y="371"/>
                </a:cubicBezTo>
                <a:cubicBezTo>
                  <a:pt x="657" y="371"/>
                  <a:pt x="646" y="314"/>
                  <a:pt x="730" y="206"/>
                </a:cubicBezTo>
                <a:cubicBezTo>
                  <a:pt x="817" y="106"/>
                  <a:pt x="850" y="0"/>
                  <a:pt x="8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4572002" y="1488865"/>
            <a:ext cx="3020483" cy="2516716"/>
          </a:xfrm>
          <a:custGeom>
            <a:rect b="b" l="l" r="r" t="t"/>
            <a:pathLst>
              <a:path extrusionOk="0" h="909" w="1090">
                <a:moveTo>
                  <a:pt x="873" y="0"/>
                </a:moveTo>
                <a:cubicBezTo>
                  <a:pt x="873" y="0"/>
                  <a:pt x="898" y="161"/>
                  <a:pt x="562" y="345"/>
                </a:cubicBezTo>
                <a:cubicBezTo>
                  <a:pt x="225" y="528"/>
                  <a:pt x="18" y="493"/>
                  <a:pt x="11" y="461"/>
                </a:cubicBezTo>
                <a:cubicBezTo>
                  <a:pt x="11" y="461"/>
                  <a:pt x="0" y="642"/>
                  <a:pt x="132" y="805"/>
                </a:cubicBezTo>
                <a:cubicBezTo>
                  <a:pt x="132" y="805"/>
                  <a:pt x="681" y="909"/>
                  <a:pt x="1090" y="293"/>
                </a:cubicBezTo>
                <a:cubicBezTo>
                  <a:pt x="1090" y="293"/>
                  <a:pt x="1046" y="104"/>
                  <a:pt x="8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4743451" y="1016849"/>
            <a:ext cx="1612900" cy="1238249"/>
          </a:xfrm>
          <a:custGeom>
            <a:rect b="b" l="l" r="r" t="t"/>
            <a:pathLst>
              <a:path extrusionOk="0" h="447" w="582">
                <a:moveTo>
                  <a:pt x="0" y="397"/>
                </a:moveTo>
                <a:cubicBezTo>
                  <a:pt x="0" y="397"/>
                  <a:pt x="430" y="447"/>
                  <a:pt x="582" y="83"/>
                </a:cubicBezTo>
                <a:cubicBezTo>
                  <a:pt x="582" y="83"/>
                  <a:pt x="209" y="0"/>
                  <a:pt x="0" y="3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39" name="Google Shape;239;p20"/>
          <p:cNvGrpSpPr/>
          <p:nvPr/>
        </p:nvGrpSpPr>
        <p:grpSpPr>
          <a:xfrm>
            <a:off x="5405835" y="4841542"/>
            <a:ext cx="1462582" cy="1394848"/>
            <a:chOff x="4054476" y="3627438"/>
            <a:chExt cx="1096964" cy="1046162"/>
          </a:xfrm>
        </p:grpSpPr>
        <p:sp>
          <p:nvSpPr>
            <p:cNvPr id="240" name="Google Shape;240;p20"/>
            <p:cNvSpPr/>
            <p:nvPr/>
          </p:nvSpPr>
          <p:spPr>
            <a:xfrm>
              <a:off x="4129088" y="4181475"/>
              <a:ext cx="917575" cy="492125"/>
            </a:xfrm>
            <a:custGeom>
              <a:rect b="b" l="l" r="r" t="t"/>
              <a:pathLst>
                <a:path extrusionOk="0" h="237" w="441">
                  <a:moveTo>
                    <a:pt x="0" y="35"/>
                  </a:moveTo>
                  <a:cubicBezTo>
                    <a:pt x="1" y="38"/>
                    <a:pt x="8" y="79"/>
                    <a:pt x="54" y="111"/>
                  </a:cubicBezTo>
                  <a:cubicBezTo>
                    <a:pt x="99" y="143"/>
                    <a:pt x="161" y="191"/>
                    <a:pt x="194" y="214"/>
                  </a:cubicBezTo>
                  <a:cubicBezTo>
                    <a:pt x="226" y="237"/>
                    <a:pt x="251" y="220"/>
                    <a:pt x="257" y="214"/>
                  </a:cubicBezTo>
                  <a:cubicBezTo>
                    <a:pt x="263" y="208"/>
                    <a:pt x="284" y="187"/>
                    <a:pt x="328" y="158"/>
                  </a:cubicBezTo>
                  <a:cubicBezTo>
                    <a:pt x="372" y="130"/>
                    <a:pt x="441" y="82"/>
                    <a:pt x="441" y="41"/>
                  </a:cubicBezTo>
                  <a:cubicBezTo>
                    <a:pt x="441" y="0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4125913" y="3778250"/>
              <a:ext cx="938213" cy="550862"/>
            </a:xfrm>
            <a:custGeom>
              <a:rect b="b" l="l" r="r" t="t"/>
              <a:pathLst>
                <a:path extrusionOk="0" h="265" w="452">
                  <a:moveTo>
                    <a:pt x="452" y="222"/>
                  </a:moveTo>
                  <a:cubicBezTo>
                    <a:pt x="452" y="246"/>
                    <a:pt x="426" y="265"/>
                    <a:pt x="398" y="265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23" y="265"/>
                    <a:pt x="0" y="246"/>
                    <a:pt x="0" y="2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3" y="0"/>
                    <a:pt x="52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26" y="0"/>
                    <a:pt x="452" y="20"/>
                    <a:pt x="452" y="44"/>
                  </a:cubicBezTo>
                  <a:lnTo>
                    <a:pt x="452" y="22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4054476" y="3627438"/>
              <a:ext cx="1096964" cy="242887"/>
            </a:xfrm>
            <a:custGeom>
              <a:rect b="b" l="l" r="r" t="t"/>
              <a:pathLst>
                <a:path extrusionOk="0" h="117" w="528">
                  <a:moveTo>
                    <a:pt x="513" y="0"/>
                  </a:moveTo>
                  <a:cubicBezTo>
                    <a:pt x="465" y="12"/>
                    <a:pt x="312" y="17"/>
                    <a:pt x="263" y="18"/>
                  </a:cubicBezTo>
                  <a:cubicBezTo>
                    <a:pt x="215" y="17"/>
                    <a:pt x="62" y="12"/>
                    <a:pt x="14" y="0"/>
                  </a:cubicBezTo>
                  <a:cubicBezTo>
                    <a:pt x="14" y="0"/>
                    <a:pt x="0" y="2"/>
                    <a:pt x="10" y="19"/>
                  </a:cubicBezTo>
                  <a:cubicBezTo>
                    <a:pt x="10" y="19"/>
                    <a:pt x="18" y="23"/>
                    <a:pt x="20" y="53"/>
                  </a:cubicBezTo>
                  <a:cubicBezTo>
                    <a:pt x="22" y="83"/>
                    <a:pt x="14" y="102"/>
                    <a:pt x="25" y="117"/>
                  </a:cubicBezTo>
                  <a:cubicBezTo>
                    <a:pt x="248" y="117"/>
                    <a:pt x="248" y="117"/>
                    <a:pt x="248" y="117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502" y="117"/>
                    <a:pt x="502" y="117"/>
                    <a:pt x="502" y="117"/>
                  </a:cubicBezTo>
                  <a:cubicBezTo>
                    <a:pt x="514" y="102"/>
                    <a:pt x="505" y="83"/>
                    <a:pt x="507" y="53"/>
                  </a:cubicBezTo>
                  <a:cubicBezTo>
                    <a:pt x="510" y="23"/>
                    <a:pt x="517" y="20"/>
                    <a:pt x="517" y="20"/>
                  </a:cubicBezTo>
                  <a:cubicBezTo>
                    <a:pt x="528" y="3"/>
                    <a:pt x="513" y="0"/>
                    <a:pt x="513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4079876" y="3919538"/>
              <a:ext cx="1014413" cy="63500"/>
            </a:xfrm>
            <a:custGeom>
              <a:rect b="b" l="l" r="r" t="t"/>
              <a:pathLst>
                <a:path extrusionOk="0" h="30" w="488">
                  <a:moveTo>
                    <a:pt x="488" y="15"/>
                  </a:moveTo>
                  <a:cubicBezTo>
                    <a:pt x="488" y="24"/>
                    <a:pt x="479" y="30"/>
                    <a:pt x="46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8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6"/>
                    <a:pt x="488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4079876" y="4032250"/>
              <a:ext cx="1014413" cy="73025"/>
            </a:xfrm>
            <a:custGeom>
              <a:rect b="b" l="l" r="r" t="t"/>
              <a:pathLst>
                <a:path extrusionOk="0" h="35" w="488">
                  <a:moveTo>
                    <a:pt x="488" y="18"/>
                  </a:moveTo>
                  <a:cubicBezTo>
                    <a:pt x="488" y="27"/>
                    <a:pt x="479" y="35"/>
                    <a:pt x="46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9" y="0"/>
                    <a:pt x="488" y="9"/>
                    <a:pt x="488" y="18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4081463" y="4165600"/>
              <a:ext cx="1012825" cy="61912"/>
            </a:xfrm>
            <a:custGeom>
              <a:rect b="b" l="l" r="r" t="t"/>
              <a:pathLst>
                <a:path extrusionOk="0" h="30" w="487">
                  <a:moveTo>
                    <a:pt x="487" y="15"/>
                  </a:moveTo>
                  <a:cubicBezTo>
                    <a:pt x="487" y="24"/>
                    <a:pt x="478" y="30"/>
                    <a:pt x="46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9" y="30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6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6"/>
                    <a:pt x="487" y="15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4081463" y="4276725"/>
              <a:ext cx="1012825" cy="73025"/>
            </a:xfrm>
            <a:custGeom>
              <a:rect b="b" l="l" r="r" t="t"/>
              <a:pathLst>
                <a:path extrusionOk="0" h="35" w="487">
                  <a:moveTo>
                    <a:pt x="487" y="17"/>
                  </a:moveTo>
                  <a:cubicBezTo>
                    <a:pt x="487" y="27"/>
                    <a:pt x="478" y="35"/>
                    <a:pt x="46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9" y="35"/>
                    <a:pt x="0" y="2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78" y="0"/>
                    <a:pt x="487" y="8"/>
                    <a:pt x="487" y="17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344988" y="4489450"/>
              <a:ext cx="500063" cy="168275"/>
            </a:xfrm>
            <a:custGeom>
              <a:rect b="b" l="l" r="r" t="t"/>
              <a:pathLst>
                <a:path extrusionOk="0" h="81" w="240">
                  <a:moveTo>
                    <a:pt x="1" y="2"/>
                  </a:moveTo>
                  <a:cubicBezTo>
                    <a:pt x="0" y="0"/>
                    <a:pt x="137" y="22"/>
                    <a:pt x="240" y="0"/>
                  </a:cubicBezTo>
                  <a:cubicBezTo>
                    <a:pt x="240" y="0"/>
                    <a:pt x="158" y="76"/>
                    <a:pt x="126" y="79"/>
                  </a:cubicBezTo>
                  <a:cubicBezTo>
                    <a:pt x="94" y="81"/>
                    <a:pt x="27" y="21"/>
                    <a:pt x="1" y="2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48" name="Google Shape;248;p20"/>
          <p:cNvSpPr/>
          <p:nvPr/>
        </p:nvSpPr>
        <p:spPr>
          <a:xfrm>
            <a:off x="3204148" y="2664122"/>
            <a:ext cx="370364" cy="545371"/>
          </a:xfrm>
          <a:custGeom>
            <a:rect b="b" l="l" r="r" t="t"/>
            <a:pathLst>
              <a:path extrusionOk="0" h="62" w="4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9024450" y="3156075"/>
            <a:ext cx="146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文杰</a:t>
            </a:r>
            <a:endParaRPr sz="24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282654" y="3307588"/>
            <a:ext cx="24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俞政宇</a:t>
            </a:r>
            <a:endParaRPr b="1" sz="2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743450" y="36769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资金份数可更改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折价策略+卖出策略 择优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Excel 人工制定参数</a:t>
            </a:r>
            <a:endParaRPr sz="1600"/>
          </a:p>
        </p:txBody>
      </p:sp>
      <p:sp>
        <p:nvSpPr>
          <p:cNvPr id="252" name="Google Shape;252;p20"/>
          <p:cNvSpPr txBox="1"/>
          <p:nvPr/>
        </p:nvSpPr>
        <p:spPr>
          <a:xfrm>
            <a:off x="7718100" y="3526650"/>
            <a:ext cx="326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10份资金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折价策略+卖出策略 择优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Yahei"/>
              <a:buChar char="-"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Python 程序选择最优参数</a:t>
            </a:r>
            <a:endParaRPr sz="1600"/>
          </a:p>
        </p:txBody>
      </p:sp>
      <p:grpSp>
        <p:nvGrpSpPr>
          <p:cNvPr id="253" name="Google Shape;253;p20"/>
          <p:cNvGrpSpPr/>
          <p:nvPr/>
        </p:nvGrpSpPr>
        <p:grpSpPr>
          <a:xfrm>
            <a:off x="9068191" y="2593074"/>
            <a:ext cx="513009" cy="469374"/>
            <a:chOff x="2046288" y="3759200"/>
            <a:chExt cx="296863" cy="271613"/>
          </a:xfrm>
        </p:grpSpPr>
        <p:sp>
          <p:nvSpPr>
            <p:cNvPr id="254" name="Google Shape;254;p20"/>
            <p:cNvSpPr/>
            <p:nvPr/>
          </p:nvSpPr>
          <p:spPr>
            <a:xfrm>
              <a:off x="2065338" y="3973513"/>
              <a:ext cx="55500" cy="5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2139950" y="3935413"/>
              <a:ext cx="55500" cy="95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2212975" y="3898900"/>
              <a:ext cx="57300" cy="13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2287588" y="3860800"/>
              <a:ext cx="55500" cy="16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2046288" y="3759200"/>
              <a:ext cx="296863" cy="176213"/>
            </a:xfrm>
            <a:custGeom>
              <a:rect b="b" l="l" r="r" t="t"/>
              <a:pathLst>
                <a:path extrusionOk="0" h="111" w="187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59" name="Google Shape;259;p20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模型比较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/>
          <p:nvPr/>
        </p:nvSpPr>
        <p:spPr>
          <a:xfrm>
            <a:off x="87175" y="1527150"/>
            <a:ext cx="4442100" cy="46308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6" name="Google Shape;266;p21"/>
          <p:cNvSpPr/>
          <p:nvPr/>
        </p:nvSpPr>
        <p:spPr>
          <a:xfrm flipH="1" rot="5400000">
            <a:off x="4144450" y="2614925"/>
            <a:ext cx="1214100" cy="1293300"/>
          </a:xfrm>
          <a:prstGeom prst="bentArrow">
            <a:avLst>
              <a:gd fmla="val 19677" name="adj1"/>
              <a:gd fmla="val 18036" name="adj2"/>
              <a:gd fmla="val 20593" name="adj3"/>
              <a:gd fmla="val 43750" name="adj4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7" name="Google Shape;267;p21"/>
          <p:cNvSpPr/>
          <p:nvPr/>
        </p:nvSpPr>
        <p:spPr>
          <a:xfrm rot="5400000">
            <a:off x="3952550" y="3886125"/>
            <a:ext cx="1458000" cy="1134600"/>
          </a:xfrm>
          <a:prstGeom prst="bentArrow">
            <a:avLst>
              <a:gd fmla="val 9464" name="adj1"/>
              <a:gd fmla="val 11749" name="adj2"/>
              <a:gd fmla="val 12124" name="adj3"/>
              <a:gd fmla="val 43750" name="adj4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5764500" y="4215900"/>
            <a:ext cx="6308700" cy="25905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9" name="Google Shape;269;p21"/>
          <p:cNvSpPr txBox="1"/>
          <p:nvPr>
            <p:ph type="title"/>
          </p:nvPr>
        </p:nvSpPr>
        <p:spPr>
          <a:xfrm>
            <a:off x="1777475" y="281100"/>
            <a:ext cx="3516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Python套利模型逻辑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70" name="Google Shape;270;p21"/>
          <p:cNvSpPr/>
          <p:nvPr/>
        </p:nvSpPr>
        <p:spPr>
          <a:xfrm>
            <a:off x="5764500" y="52800"/>
            <a:ext cx="6308700" cy="41631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577851" y="3257375"/>
            <a:ext cx="2085000" cy="11211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折价率 &gt;</a:t>
            </a:r>
            <a:r>
              <a:rPr b="1" lang="zh-CN" sz="1600">
                <a:solidFill>
                  <a:srgbClr val="DD7E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折价参数</a:t>
            </a:r>
            <a:endParaRPr b="1" sz="1600">
              <a:solidFill>
                <a:srgbClr val="DD7E6B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3270180" y="3490925"/>
            <a:ext cx="844800" cy="654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交易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163875" y="1821350"/>
            <a:ext cx="3516300" cy="612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已知T-1预估净值和T日市价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计算折价率</a:t>
            </a:r>
            <a:endParaRPr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966049" y="5303975"/>
            <a:ext cx="1317000" cy="57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不交易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6066825" y="1716825"/>
            <a:ext cx="2288400" cy="10080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折价率 - 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市场价涨幅</a:t>
            </a:r>
            <a:endParaRPr b="1" sz="1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6" name="Google Shape;276;p21"/>
          <p:cNvSpPr/>
          <p:nvPr/>
        </p:nvSpPr>
        <p:spPr>
          <a:xfrm>
            <a:off x="8331958" y="258427"/>
            <a:ext cx="1263600" cy="588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卖出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7353528" y="3442838"/>
            <a:ext cx="1632000" cy="588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当日申请赎回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1529617" y="2427818"/>
            <a:ext cx="175200" cy="8835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9" name="Google Shape;279;p21"/>
          <p:cNvSpPr/>
          <p:nvPr/>
        </p:nvSpPr>
        <p:spPr>
          <a:xfrm rot="-5400000">
            <a:off x="2855773" y="3528975"/>
            <a:ext cx="186900" cy="5778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1517017" y="4386971"/>
            <a:ext cx="175200" cy="8835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2619161" y="3434053"/>
            <a:ext cx="4704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65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</a:t>
            </a:r>
            <a:endParaRPr b="1" sz="1865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1137965" y="4598433"/>
            <a:ext cx="366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65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否</a:t>
            </a:r>
            <a:endParaRPr b="1" sz="1865">
              <a:solidFill>
                <a:schemeClr val="accen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6667724" y="1016575"/>
            <a:ext cx="577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65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&lt;0</a:t>
            </a:r>
            <a:endParaRPr b="1" sz="1865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6611549" y="3045575"/>
            <a:ext cx="6894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65">
                <a:solidFill>
                  <a:schemeClr val="accent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&gt;0</a:t>
            </a:r>
            <a:endParaRPr b="1" sz="1865">
              <a:solidFill>
                <a:schemeClr val="accent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3885201" y="2513925"/>
            <a:ext cx="760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T日</a:t>
            </a:r>
            <a:endParaRPr b="1" sz="2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4500225" y="3548994"/>
            <a:ext cx="14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DD7E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最小持有天数</a:t>
            </a:r>
            <a:endParaRPr b="1" sz="16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7" name="Google Shape;287;p21"/>
          <p:cNvSpPr/>
          <p:nvPr/>
        </p:nvSpPr>
        <p:spPr>
          <a:xfrm rot="-5400000">
            <a:off x="9853956" y="209780"/>
            <a:ext cx="168000" cy="6852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8" name="Google Shape;288;p21"/>
          <p:cNvSpPr/>
          <p:nvPr/>
        </p:nvSpPr>
        <p:spPr>
          <a:xfrm rot="-5400000">
            <a:off x="9080100" y="3558450"/>
            <a:ext cx="168000" cy="3567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10280553" y="258428"/>
            <a:ext cx="1171200" cy="588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当日到账</a:t>
            </a:r>
            <a:endParaRPr sz="18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9342450" y="3442850"/>
            <a:ext cx="1706100" cy="588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(T+</a:t>
            </a:r>
            <a:r>
              <a:rPr lang="zh-CN" sz="1465">
                <a:solidFill>
                  <a:srgbClr val="DD7E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MHD</a:t>
            </a:r>
            <a:r>
              <a:rPr lang="zh-CN" sz="14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+6)</a:t>
            </a:r>
            <a:endParaRPr sz="14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65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日到账</a:t>
            </a:r>
            <a:endParaRPr sz="1465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1" name="Google Shape;291;p21"/>
          <p:cNvSpPr/>
          <p:nvPr/>
        </p:nvSpPr>
        <p:spPr>
          <a:xfrm rot="-1114543">
            <a:off x="5360083" y="3554808"/>
            <a:ext cx="77223" cy="140316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4921397" y="3267519"/>
            <a:ext cx="82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DD7E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MHD</a:t>
            </a:r>
            <a:endParaRPr sz="1000">
              <a:solidFill>
                <a:srgbClr val="DD7E6B"/>
              </a:solidFill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4530750" y="5183525"/>
            <a:ext cx="1143900" cy="8109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形式</a:t>
            </a:r>
            <a:endParaRPr b="1" sz="13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不利</a:t>
            </a:r>
            <a:endParaRPr b="1" sz="13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6969025" y="5857200"/>
            <a:ext cx="2085000" cy="8835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市场价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持续下跌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9568025" y="5941250"/>
            <a:ext cx="2394900" cy="7566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跌至</a:t>
            </a:r>
            <a:r>
              <a:rPr b="1" lang="zh-CN" sz="1600">
                <a:solidFill>
                  <a:srgbClr val="DD7E6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止损线</a:t>
            </a: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以市场价卖出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6" name="Google Shape;296;p21"/>
          <p:cNvSpPr/>
          <p:nvPr/>
        </p:nvSpPr>
        <p:spPr>
          <a:xfrm rot="-5400000">
            <a:off x="9224400" y="6081150"/>
            <a:ext cx="168000" cy="492900"/>
          </a:xfrm>
          <a:prstGeom prst="downArrow">
            <a:avLst>
              <a:gd fmla="val 25000" name="adj1"/>
              <a:gd fmla="val 8593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97" name="Google Shape;297;p21"/>
          <p:cNvCxnSpPr>
            <a:stCxn id="298" idx="2"/>
            <a:endCxn id="294" idx="0"/>
          </p:cNvCxnSpPr>
          <p:nvPr/>
        </p:nvCxnSpPr>
        <p:spPr>
          <a:xfrm flipH="1">
            <a:off x="8011650" y="5292900"/>
            <a:ext cx="689400" cy="564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21"/>
          <p:cNvSpPr txBox="1"/>
          <p:nvPr/>
        </p:nvSpPr>
        <p:spPr>
          <a:xfrm>
            <a:off x="7387625" y="5368650"/>
            <a:ext cx="22143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65">
                <a:solidFill>
                  <a:schemeClr val="accent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等待价格变动</a:t>
            </a:r>
            <a:endParaRPr b="1" sz="1665">
              <a:solidFill>
                <a:schemeClr val="accent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0" name="Google Shape;300;p21"/>
          <p:cNvSpPr txBox="1"/>
          <p:nvPr/>
        </p:nvSpPr>
        <p:spPr>
          <a:xfrm>
            <a:off x="6223524" y="401625"/>
            <a:ext cx="1263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65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卖出策略</a:t>
            </a:r>
            <a:endParaRPr b="1" sz="1865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1" name="Google Shape;301;p21"/>
          <p:cNvSpPr txBox="1"/>
          <p:nvPr/>
        </p:nvSpPr>
        <p:spPr>
          <a:xfrm>
            <a:off x="6110949" y="3494825"/>
            <a:ext cx="1263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65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折价策略</a:t>
            </a:r>
            <a:endParaRPr b="1" sz="1865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302" name="Google Shape;302;p21"/>
          <p:cNvCxnSpPr>
            <a:stCxn id="293" idx="3"/>
            <a:endCxn id="298" idx="1"/>
          </p:cNvCxnSpPr>
          <p:nvPr/>
        </p:nvCxnSpPr>
        <p:spPr>
          <a:xfrm flipH="1" rot="10800000">
            <a:off x="5674650" y="4914575"/>
            <a:ext cx="2132700" cy="674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1"/>
          <p:cNvSpPr txBox="1"/>
          <p:nvPr/>
        </p:nvSpPr>
        <p:spPr>
          <a:xfrm>
            <a:off x="7601520" y="4699867"/>
            <a:ext cx="330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65">
                <a:solidFill>
                  <a:schemeClr val="accent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&gt;</a:t>
            </a:r>
            <a:endParaRPr b="1" sz="2065">
              <a:solidFill>
                <a:schemeClr val="accent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304" name="Google Shape;304;p21"/>
          <p:cNvCxnSpPr>
            <a:stCxn id="293" idx="3"/>
            <a:endCxn id="294" idx="1"/>
          </p:cNvCxnSpPr>
          <p:nvPr/>
        </p:nvCxnSpPr>
        <p:spPr>
          <a:xfrm>
            <a:off x="5674650" y="5588975"/>
            <a:ext cx="1294500" cy="7101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21"/>
          <p:cNvSpPr txBox="1"/>
          <p:nvPr/>
        </p:nvSpPr>
        <p:spPr>
          <a:xfrm>
            <a:off x="6743920" y="6093892"/>
            <a:ext cx="3303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65">
                <a:solidFill>
                  <a:schemeClr val="accent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&gt;</a:t>
            </a:r>
            <a:endParaRPr b="1" sz="2065">
              <a:solidFill>
                <a:schemeClr val="accent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6" name="Google Shape;306;p21"/>
          <p:cNvSpPr/>
          <p:nvPr/>
        </p:nvSpPr>
        <p:spPr>
          <a:xfrm flipH="1" rot="5400000">
            <a:off x="8598125" y="1892750"/>
            <a:ext cx="2817000" cy="3284700"/>
          </a:xfrm>
          <a:prstGeom prst="uturnArrow">
            <a:avLst>
              <a:gd fmla="val 1810" name="adj1"/>
              <a:gd fmla="val 3047" name="adj2"/>
              <a:gd fmla="val 5080" name="adj3"/>
              <a:gd fmla="val 43750" name="adj4"/>
              <a:gd fmla="val 100000" name="adj5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11618775" y="2756925"/>
            <a:ext cx="268800" cy="19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等待价格突破</a:t>
            </a:r>
            <a:endParaRPr b="1" sz="18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8" name="Google Shape;308;p21"/>
          <p:cNvSpPr/>
          <p:nvPr/>
        </p:nvSpPr>
        <p:spPr>
          <a:xfrm>
            <a:off x="4606950" y="1830725"/>
            <a:ext cx="1143900" cy="8109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形式</a:t>
            </a:r>
            <a:endParaRPr b="1" sz="13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有利</a:t>
            </a:r>
            <a:endParaRPr b="1" sz="13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309" name="Google Shape;309;p21"/>
          <p:cNvCxnSpPr>
            <a:stCxn id="308" idx="3"/>
            <a:endCxn id="275" idx="1"/>
          </p:cNvCxnSpPr>
          <p:nvPr/>
        </p:nvCxnSpPr>
        <p:spPr>
          <a:xfrm flipH="1" rot="10800000">
            <a:off x="5750850" y="2220875"/>
            <a:ext cx="315900" cy="15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21"/>
          <p:cNvSpPr/>
          <p:nvPr/>
        </p:nvSpPr>
        <p:spPr>
          <a:xfrm flipH="1" rot="10800000">
            <a:off x="7179825" y="2734050"/>
            <a:ext cx="159300" cy="1067400"/>
          </a:xfrm>
          <a:prstGeom prst="bentArrow">
            <a:avLst>
              <a:gd fmla="val 40964" name="adj1"/>
              <a:gd fmla="val 50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1" name="Google Shape;311;p21"/>
          <p:cNvSpPr/>
          <p:nvPr/>
        </p:nvSpPr>
        <p:spPr>
          <a:xfrm>
            <a:off x="7143825" y="423625"/>
            <a:ext cx="1171200" cy="1293300"/>
          </a:xfrm>
          <a:prstGeom prst="bentArrow">
            <a:avLst>
              <a:gd fmla="val 8532" name="adj1"/>
              <a:gd fmla="val 10854" name="adj2"/>
              <a:gd fmla="val 18382" name="adj3"/>
              <a:gd fmla="val 43750" name="adj4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7807350" y="4536300"/>
            <a:ext cx="1787400" cy="7566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箱体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震荡</a:t>
            </a:r>
            <a:endParaRPr b="1" sz="16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280" y="805875"/>
            <a:ext cx="7601221" cy="107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138" y="1824050"/>
            <a:ext cx="6067724" cy="23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538" y="4359600"/>
            <a:ext cx="5556925" cy="242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1725" y="4124275"/>
            <a:ext cx="468550" cy="4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5763" y="4675300"/>
            <a:ext cx="10490249" cy="15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 txBox="1"/>
          <p:nvPr>
            <p:ph type="title"/>
          </p:nvPr>
        </p:nvSpPr>
        <p:spPr>
          <a:xfrm>
            <a:off x="1777479" y="281100"/>
            <a:ext cx="4443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Microsoft Yahei"/>
              <a:buNone/>
            </a:pPr>
            <a:r>
              <a:rPr lang="zh-CN" sz="2400">
                <a:solidFill>
                  <a:schemeClr val="dk1"/>
                </a:solidFill>
              </a:rPr>
              <a:t>具体实现过程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22" name="Google Shape;32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63741" y="137700"/>
            <a:ext cx="2316709" cy="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自定义 36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8173F"/>
      </a:accent1>
      <a:accent2>
        <a:srgbClr val="E8173F"/>
      </a:accent2>
      <a:accent3>
        <a:srgbClr val="E8173F"/>
      </a:accent3>
      <a:accent4>
        <a:srgbClr val="E8173F"/>
      </a:accent4>
      <a:accent5>
        <a:srgbClr val="E8173F"/>
      </a:accent5>
      <a:accent6>
        <a:srgbClr val="E8173F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